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31"/>
  </p:notesMasterIdLst>
  <p:handoutMasterIdLst>
    <p:handoutMasterId r:id="rId32"/>
  </p:handoutMasterIdLst>
  <p:sldIdLst>
    <p:sldId id="256" r:id="rId5"/>
    <p:sldId id="261" r:id="rId6"/>
    <p:sldId id="259" r:id="rId7"/>
    <p:sldId id="262" r:id="rId8"/>
    <p:sldId id="287" r:id="rId9"/>
    <p:sldId id="265" r:id="rId10"/>
    <p:sldId id="263" r:id="rId11"/>
    <p:sldId id="281" r:id="rId12"/>
    <p:sldId id="286" r:id="rId13"/>
    <p:sldId id="282" r:id="rId14"/>
    <p:sldId id="258" r:id="rId15"/>
    <p:sldId id="264" r:id="rId16"/>
    <p:sldId id="268" r:id="rId17"/>
    <p:sldId id="271" r:id="rId18"/>
    <p:sldId id="272" r:id="rId19"/>
    <p:sldId id="270" r:id="rId20"/>
    <p:sldId id="266" r:id="rId21"/>
    <p:sldId id="273" r:id="rId22"/>
    <p:sldId id="275" r:id="rId23"/>
    <p:sldId id="278" r:id="rId24"/>
    <p:sldId id="277" r:id="rId25"/>
    <p:sldId id="284" r:id="rId26"/>
    <p:sldId id="285" r:id="rId27"/>
    <p:sldId id="283" r:id="rId28"/>
    <p:sldId id="276" r:id="rId29"/>
    <p:sldId id="260" r:id="rId30"/>
  </p:sldIdLst>
  <p:sldSz cx="12192000" cy="6858000"/>
  <p:notesSz cx="6858000" cy="9144000"/>
  <p:defaultTextStyle>
    <a:defPPr rtl="0">
      <a:defRPr lang="pt-P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5F8B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3" d="100"/>
          <a:sy n="153" d="100"/>
        </p:scale>
        <p:origin x="552"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9C16A6-8C48-4165-8DAF-8C957C12A8FA}"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pt>
    <dgm:pt modelId="{701D68F5-42F8-47BC-8FED-84C50F595DF0}">
      <dgm:prSet phldrT="[Text]"/>
      <dgm:spPr/>
      <dgm:t>
        <a:bodyPr rtlCol="0"/>
        <a:lstStyle/>
        <a:p>
          <a:pPr>
            <a:lnSpc>
              <a:spcPct val="100000"/>
            </a:lnSpc>
          </a:pPr>
          <a:r>
            <a:rPr lang="pt-PT" noProof="0"/>
            <a:t>HAIR CARE</a:t>
          </a:r>
        </a:p>
      </dgm:t>
    </dgm:pt>
    <dgm:pt modelId="{9617668C-C38C-4017-8DDF-37855B15D110}" type="parTrans" cxnId="{C4BA385D-31ED-40EF-A5D6-98DFBA64E71A}">
      <dgm:prSet/>
      <dgm:spPr/>
      <dgm:t>
        <a:bodyPr rtlCol="0"/>
        <a:lstStyle/>
        <a:p>
          <a:pPr rtl="0"/>
          <a:endParaRPr lang="pt-PT" noProof="0"/>
        </a:p>
      </dgm:t>
    </dgm:pt>
    <dgm:pt modelId="{0C95B389-AC0C-4055-9AA3-38815EFC8B0A}" type="sibTrans" cxnId="{C4BA385D-31ED-40EF-A5D6-98DFBA64E71A}">
      <dgm:prSet/>
      <dgm:spPr/>
      <dgm:t>
        <a:bodyPr rtlCol="0"/>
        <a:lstStyle/>
        <a:p>
          <a:pPr rtl="0"/>
          <a:endParaRPr lang="pt-PT" noProof="0"/>
        </a:p>
      </dgm:t>
    </dgm:pt>
    <dgm:pt modelId="{91A66877-AC1C-46D9-BF2C-6024B638DEA9}">
      <dgm:prSet phldrT="[Text]"/>
      <dgm:spPr/>
      <dgm:t>
        <a:bodyPr rtlCol="0"/>
        <a:lstStyle/>
        <a:p>
          <a:pPr>
            <a:lnSpc>
              <a:spcPct val="100000"/>
            </a:lnSpc>
          </a:pPr>
          <a:r>
            <a:rPr lang="pt-PT" noProof="0"/>
            <a:t>SKINCARE</a:t>
          </a:r>
        </a:p>
      </dgm:t>
    </dgm:pt>
    <dgm:pt modelId="{913FED05-DF41-48A7-B1F8-81937A468EF9}" type="parTrans" cxnId="{7F0DAB6F-9257-4F2D-B31A-3418F73F6952}">
      <dgm:prSet/>
      <dgm:spPr/>
      <dgm:t>
        <a:bodyPr rtlCol="0"/>
        <a:lstStyle/>
        <a:p>
          <a:pPr rtl="0"/>
          <a:endParaRPr lang="pt-PT" noProof="0"/>
        </a:p>
      </dgm:t>
    </dgm:pt>
    <dgm:pt modelId="{BFCE4A28-C381-46FF-935A-B11534EF7D87}" type="sibTrans" cxnId="{7F0DAB6F-9257-4F2D-B31A-3418F73F6952}">
      <dgm:prSet/>
      <dgm:spPr/>
      <dgm:t>
        <a:bodyPr rtlCol="0"/>
        <a:lstStyle/>
        <a:p>
          <a:pPr rtl="0"/>
          <a:endParaRPr lang="pt-PT" noProof="0"/>
        </a:p>
      </dgm:t>
    </dgm:pt>
    <dgm:pt modelId="{76CC3289-2662-43F0-A3C6-BA04A135F08C}">
      <dgm:prSet phldrT="[Text]"/>
      <dgm:spPr/>
    </dgm:pt>
    <dgm:pt modelId="{D46DB4DA-1442-4ECE-89FE-BBB1E3489E3D}" type="parTrans" cxnId="{0400886E-8A1A-44C2-95A7-DB0EF4911494}">
      <dgm:prSet/>
      <dgm:spPr/>
      <dgm:t>
        <a:bodyPr rtlCol="0"/>
        <a:lstStyle/>
        <a:p>
          <a:pPr rtl="0"/>
          <a:endParaRPr lang="pt-PT" noProof="0"/>
        </a:p>
      </dgm:t>
    </dgm:pt>
    <dgm:pt modelId="{FA28C9D6-476E-43CD-BA23-D6D990FD78D0}" type="sibTrans" cxnId="{0400886E-8A1A-44C2-95A7-DB0EF4911494}">
      <dgm:prSet/>
      <dgm:spPr/>
      <dgm:t>
        <a:bodyPr rtlCol="0"/>
        <a:lstStyle/>
        <a:p>
          <a:pPr rtl="0"/>
          <a:endParaRPr lang="pt-PT" noProof="0"/>
        </a:p>
      </dgm:t>
    </dgm:pt>
    <dgm:pt modelId="{8994D886-A75F-411A-A9D7-D31991FF12BD}" type="pres">
      <dgm:prSet presAssocID="{7D9C16A6-8C48-4165-8DAF-8C957C12A8FA}" presName="root" presStyleCnt="0">
        <dgm:presLayoutVars>
          <dgm:dir/>
          <dgm:resizeHandles val="exact"/>
        </dgm:presLayoutVars>
      </dgm:prSet>
      <dgm:spPr/>
    </dgm:pt>
    <dgm:pt modelId="{E1DBA6D5-BD14-4CD2-A0CC-80F867FEFA81}" type="pres">
      <dgm:prSet presAssocID="{701D68F5-42F8-47BC-8FED-84C50F595DF0}" presName="compNode" presStyleCnt="0"/>
      <dgm:spPr/>
    </dgm:pt>
    <dgm:pt modelId="{19A8DC21-3E65-409D-AD53-DA51BB9198A0}" type="pres">
      <dgm:prSet presAssocID="{701D68F5-42F8-47BC-8FED-84C50F595DF0}" presName="iconRect" presStyleLbl="node1" presStyleIdx="0" presStyleCnt="2" custScaleX="157625" custScaleY="157625"/>
      <dgm:spPr>
        <a:blipFill rotWithShape="1">
          <a:blip xmlns:r="http://schemas.openxmlformats.org/officeDocument/2006/relationships" r:embed="rId1">
            <a:duotone>
              <a:schemeClr val="accent2">
                <a:hueOff val="0"/>
                <a:satOff val="0"/>
                <a:lumOff val="0"/>
                <a:alphaOff val="0"/>
                <a:shade val="20000"/>
                <a:satMod val="200000"/>
              </a:schemeClr>
              <a:schemeClr val="accent2">
                <a:hueOff val="0"/>
                <a:satOff val="0"/>
                <a:lumOff val="0"/>
                <a:alphaOff val="0"/>
                <a:tint val="12000"/>
                <a:satMod val="190000"/>
              </a:schemeClr>
            </a:duotone>
          </a:blip>
          <a:srcRect/>
          <a:stretch>
            <a:fillRect/>
          </a:stretch>
        </a:blipFill>
        <a:ln>
          <a:noFill/>
        </a:ln>
      </dgm:spPr>
    </dgm:pt>
    <dgm:pt modelId="{B9F90A48-FF94-4C94-A587-0190406F6FD3}" type="pres">
      <dgm:prSet presAssocID="{701D68F5-42F8-47BC-8FED-84C50F595DF0}" presName="spaceRect" presStyleCnt="0"/>
      <dgm:spPr/>
    </dgm:pt>
    <dgm:pt modelId="{A99B5DD6-89E9-4537-B415-4205CEB9323A}" type="pres">
      <dgm:prSet presAssocID="{701D68F5-42F8-47BC-8FED-84C50F595DF0}" presName="textRect" presStyleLbl="revTx" presStyleIdx="0" presStyleCnt="2">
        <dgm:presLayoutVars>
          <dgm:chMax val="1"/>
          <dgm:chPref val="1"/>
        </dgm:presLayoutVars>
      </dgm:prSet>
      <dgm:spPr/>
    </dgm:pt>
    <dgm:pt modelId="{8B391436-B9B0-45BD-A57F-792D6376D868}" type="pres">
      <dgm:prSet presAssocID="{0C95B389-AC0C-4055-9AA3-38815EFC8B0A}" presName="sibTrans" presStyleCnt="0"/>
      <dgm:spPr/>
    </dgm:pt>
    <dgm:pt modelId="{95872155-C45D-46D3-874C-D838089A06F8}" type="pres">
      <dgm:prSet presAssocID="{91A66877-AC1C-46D9-BF2C-6024B638DEA9}" presName="compNode" presStyleCnt="0"/>
      <dgm:spPr/>
    </dgm:pt>
    <dgm:pt modelId="{CE9DF0E8-B0DE-4E1E-9FF4-6006AD8428DB}" type="pres">
      <dgm:prSet presAssocID="{91A66877-AC1C-46D9-BF2C-6024B638DEA9}" presName="iconRect" presStyleLbl="node1" presStyleIdx="1" presStyleCnt="2" custScaleX="157625" custScaleY="157625"/>
      <dgm:spPr>
        <a:blipFill rotWithShape="1">
          <a:blip xmlns:r="http://schemas.openxmlformats.org/officeDocument/2006/relationships" r:embed="rId2">
            <a:duotone>
              <a:schemeClr val="accent2">
                <a:hueOff val="0"/>
                <a:satOff val="0"/>
                <a:lumOff val="0"/>
                <a:alphaOff val="0"/>
                <a:shade val="20000"/>
                <a:satMod val="200000"/>
              </a:schemeClr>
              <a:schemeClr val="accent2">
                <a:hueOff val="0"/>
                <a:satOff val="0"/>
                <a:lumOff val="0"/>
                <a:alphaOff val="0"/>
                <a:tint val="12000"/>
                <a:satMod val="190000"/>
              </a:schemeClr>
            </a:duotone>
          </a:blip>
          <a:srcRect/>
          <a:stretch>
            <a:fillRect l="-18000" r="-18000"/>
          </a:stretch>
        </a:blipFill>
        <a:ln>
          <a:noFill/>
        </a:ln>
      </dgm:spPr>
    </dgm:pt>
    <dgm:pt modelId="{AA0423A1-55B2-45E9-BFE7-3FBE5BDA65ED}" type="pres">
      <dgm:prSet presAssocID="{91A66877-AC1C-46D9-BF2C-6024B638DEA9}" presName="spaceRect" presStyleCnt="0"/>
      <dgm:spPr/>
    </dgm:pt>
    <dgm:pt modelId="{55120873-6F5C-4053-8EAD-6287A7F1097E}" type="pres">
      <dgm:prSet presAssocID="{91A66877-AC1C-46D9-BF2C-6024B638DEA9}" presName="textRect" presStyleLbl="revTx" presStyleIdx="1" presStyleCnt="2">
        <dgm:presLayoutVars>
          <dgm:chMax val="1"/>
          <dgm:chPref val="1"/>
        </dgm:presLayoutVars>
      </dgm:prSet>
      <dgm:spPr/>
    </dgm:pt>
  </dgm:ptLst>
  <dgm:cxnLst>
    <dgm:cxn modelId="{1B8CB22C-9648-419B-97E9-4AA6C3555723}" type="presOf" srcId="{701D68F5-42F8-47BC-8FED-84C50F595DF0}" destId="{A99B5DD6-89E9-4537-B415-4205CEB9323A}" srcOrd="0" destOrd="0" presId="urn:microsoft.com/office/officeart/2018/2/layout/IconLabelList"/>
    <dgm:cxn modelId="{C4BA385D-31ED-40EF-A5D6-98DFBA64E71A}" srcId="{7D9C16A6-8C48-4165-8DAF-8C957C12A8FA}" destId="{701D68F5-42F8-47BC-8FED-84C50F595DF0}" srcOrd="0" destOrd="0" parTransId="{9617668C-C38C-4017-8DDF-37855B15D110}" sibTransId="{0C95B389-AC0C-4055-9AA3-38815EFC8B0A}"/>
    <dgm:cxn modelId="{5574CC64-4BF2-43BE-BABC-6DF1E58A4C74}" type="presOf" srcId="{7D9C16A6-8C48-4165-8DAF-8C957C12A8FA}" destId="{8994D886-A75F-411A-A9D7-D31991FF12BD}" srcOrd="0" destOrd="0" presId="urn:microsoft.com/office/officeart/2018/2/layout/IconLabelList"/>
    <dgm:cxn modelId="{0400886E-8A1A-44C2-95A7-DB0EF4911494}" srcId="{91A66877-AC1C-46D9-BF2C-6024B638DEA9}" destId="{76CC3289-2662-43F0-A3C6-BA04A135F08C}" srcOrd="0" destOrd="0" parTransId="{D46DB4DA-1442-4ECE-89FE-BBB1E3489E3D}" sibTransId="{FA28C9D6-476E-43CD-BA23-D6D990FD78D0}"/>
    <dgm:cxn modelId="{7F0DAB6F-9257-4F2D-B31A-3418F73F6952}" srcId="{7D9C16A6-8C48-4165-8DAF-8C957C12A8FA}" destId="{91A66877-AC1C-46D9-BF2C-6024B638DEA9}" srcOrd="1" destOrd="0" parTransId="{913FED05-DF41-48A7-B1F8-81937A468EF9}" sibTransId="{BFCE4A28-C381-46FF-935A-B11534EF7D87}"/>
    <dgm:cxn modelId="{EC5C6E85-C523-4B60-976B-342F12E3A6CB}" type="presOf" srcId="{91A66877-AC1C-46D9-BF2C-6024B638DEA9}" destId="{55120873-6F5C-4053-8EAD-6287A7F1097E}" srcOrd="0" destOrd="0" presId="urn:microsoft.com/office/officeart/2018/2/layout/IconLabelList"/>
    <dgm:cxn modelId="{2AD6E781-3ED2-484E-B438-73386D2C583D}" type="presParOf" srcId="{8994D886-A75F-411A-A9D7-D31991FF12BD}" destId="{E1DBA6D5-BD14-4CD2-A0CC-80F867FEFA81}" srcOrd="0" destOrd="0" presId="urn:microsoft.com/office/officeart/2018/2/layout/IconLabelList"/>
    <dgm:cxn modelId="{10B2B212-528C-471D-ABD0-D66ED992B833}" type="presParOf" srcId="{E1DBA6D5-BD14-4CD2-A0CC-80F867FEFA81}" destId="{19A8DC21-3E65-409D-AD53-DA51BB9198A0}" srcOrd="0" destOrd="0" presId="urn:microsoft.com/office/officeart/2018/2/layout/IconLabelList"/>
    <dgm:cxn modelId="{2A8FB3D0-F98B-4F5A-BACA-4315E38776FB}" type="presParOf" srcId="{E1DBA6D5-BD14-4CD2-A0CC-80F867FEFA81}" destId="{B9F90A48-FF94-4C94-A587-0190406F6FD3}" srcOrd="1" destOrd="0" presId="urn:microsoft.com/office/officeart/2018/2/layout/IconLabelList"/>
    <dgm:cxn modelId="{95FEF629-9884-451C-89B4-41B897ABE3D6}" type="presParOf" srcId="{E1DBA6D5-BD14-4CD2-A0CC-80F867FEFA81}" destId="{A99B5DD6-89E9-4537-B415-4205CEB9323A}" srcOrd="2" destOrd="0" presId="urn:microsoft.com/office/officeart/2018/2/layout/IconLabelList"/>
    <dgm:cxn modelId="{0FE6827F-DE80-4F8A-8E9D-7F88C0F7EF29}" type="presParOf" srcId="{8994D886-A75F-411A-A9D7-D31991FF12BD}" destId="{8B391436-B9B0-45BD-A57F-792D6376D868}" srcOrd="1" destOrd="0" presId="urn:microsoft.com/office/officeart/2018/2/layout/IconLabelList"/>
    <dgm:cxn modelId="{4857BE3A-D518-473D-AC79-7B9BF18B9824}" type="presParOf" srcId="{8994D886-A75F-411A-A9D7-D31991FF12BD}" destId="{95872155-C45D-46D3-874C-D838089A06F8}" srcOrd="2" destOrd="0" presId="urn:microsoft.com/office/officeart/2018/2/layout/IconLabelList"/>
    <dgm:cxn modelId="{B4B325C4-81F2-4B3E-8CBF-4532B0BFA343}" type="presParOf" srcId="{95872155-C45D-46D3-874C-D838089A06F8}" destId="{CE9DF0E8-B0DE-4E1E-9FF4-6006AD8428DB}" srcOrd="0" destOrd="0" presId="urn:microsoft.com/office/officeart/2018/2/layout/IconLabelList"/>
    <dgm:cxn modelId="{0AE6D335-6E55-47E1-BAD8-0368620AB8F6}" type="presParOf" srcId="{95872155-C45D-46D3-874C-D838089A06F8}" destId="{AA0423A1-55B2-45E9-BFE7-3FBE5BDA65ED}" srcOrd="1" destOrd="0" presId="urn:microsoft.com/office/officeart/2018/2/layout/IconLabelList"/>
    <dgm:cxn modelId="{AFEE8CCD-97FE-4EFA-A584-DF6AFDAD2B20}" type="presParOf" srcId="{95872155-C45D-46D3-874C-D838089A06F8}" destId="{55120873-6F5C-4053-8EAD-6287A7F1097E}"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rtlCol="0"/>
        <a:lstStyle/>
        <a:p>
          <a:pPr rtl="0"/>
          <a:endParaRPr lang="en-US"/>
        </a:p>
      </dgm:t>
    </dgm:pt>
    <dgm:pt modelId="{6750AC01-D39D-4F3A-9DC8-2A211EE986A2}">
      <dgm:prSet phldrT="[Text]"/>
      <dgm:spPr/>
      <dgm:t>
        <a:bodyPr rtlCol="0"/>
        <a:lstStyle/>
        <a:p>
          <a:pPr rtl="0">
            <a:lnSpc>
              <a:spcPct val="100000"/>
            </a:lnSpc>
          </a:pPr>
          <a:r>
            <a:rPr lang="pt-PT" noProof="0"/>
            <a:t>EXOSOMES</a:t>
          </a:r>
        </a:p>
      </dgm:t>
    </dgm:pt>
    <dgm:pt modelId="{720680DC-AAA4-4434-A582-60EBCC5BA355}" type="parTrans" cxnId="{0B5DAE5F-BCDC-4BF7-A6E7-CF856886A64D}">
      <dgm:prSet/>
      <dgm:spPr/>
      <dgm:t>
        <a:bodyPr rtlCol="0"/>
        <a:lstStyle/>
        <a:p>
          <a:pPr rtl="0"/>
          <a:endParaRPr lang="pt-PT" noProof="0"/>
        </a:p>
      </dgm:t>
    </dgm:pt>
    <dgm:pt modelId="{CA077D98-8478-47EA-B6A9-99ACE60C64D4}" type="sibTrans" cxnId="{0B5DAE5F-BCDC-4BF7-A6E7-CF856886A64D}">
      <dgm:prSet/>
      <dgm:spPr/>
      <dgm:t>
        <a:bodyPr rtlCol="0"/>
        <a:lstStyle/>
        <a:p>
          <a:pPr rtl="0"/>
          <a:endParaRPr lang="pt-PT" noProof="0"/>
        </a:p>
      </dgm:t>
    </dgm:pt>
    <dgm:pt modelId="{0BEF68B8-1228-47BB-83B5-7B9CD1E3F84E}">
      <dgm:prSet phldrT="[Text]"/>
      <dgm:spPr/>
      <dgm:t>
        <a:bodyPr rtlCol="0"/>
        <a:lstStyle/>
        <a:p>
          <a:pPr rtl="0">
            <a:lnSpc>
              <a:spcPct val="100000"/>
            </a:lnSpc>
          </a:pPr>
          <a:r>
            <a:rPr lang="pt-PT" noProof="0" dirty="0"/>
            <a:t>HAIR CARE EXOSOMES</a:t>
          </a:r>
        </a:p>
      </dgm:t>
    </dgm:pt>
    <dgm:pt modelId="{ED3A4BC2-B75A-4952-A38B-A42B5995DF05}" type="parTrans" cxnId="{EDEF4F82-1237-4639-A0F7-385C1897CE66}">
      <dgm:prSet/>
      <dgm:spPr/>
      <dgm:t>
        <a:bodyPr rtlCol="0"/>
        <a:lstStyle/>
        <a:p>
          <a:pPr rtl="0"/>
          <a:endParaRPr lang="pt-PT" noProof="0"/>
        </a:p>
      </dgm:t>
    </dgm:pt>
    <dgm:pt modelId="{FD949706-EDCC-4ADC-8EDF-8EDA49C92325}" type="sibTrans" cxnId="{EDEF4F82-1237-4639-A0F7-385C1897CE66}">
      <dgm:prSet/>
      <dgm:spPr/>
      <dgm:t>
        <a:bodyPr rtlCol="0"/>
        <a:lstStyle/>
        <a:p>
          <a:pPr rtl="0"/>
          <a:endParaRPr lang="pt-PT" noProof="0"/>
        </a:p>
      </dgm:t>
    </dgm:pt>
    <dgm:pt modelId="{5605D28D-2CE6-4513-8566-952984E21E14}">
      <dgm:prSet phldrT="[Text]"/>
      <dgm:spPr/>
      <dgm:t>
        <a:bodyPr rtlCol="0"/>
        <a:lstStyle/>
        <a:p>
          <a:pPr rtl="0">
            <a:lnSpc>
              <a:spcPct val="100000"/>
            </a:lnSpc>
          </a:pPr>
          <a:r>
            <a:rPr lang="pt-PT" noProof="0" dirty="0"/>
            <a:t>SKINCARE EXOSOMES</a:t>
          </a:r>
        </a:p>
      </dgm:t>
    </dgm:pt>
    <dgm:pt modelId="{EB15AB98-362B-4E70-A3DA-995FC3E8BA79}" type="parTrans" cxnId="{FAF3F884-F0CF-440F-8CB1-B7648AB1B138}">
      <dgm:prSet/>
      <dgm:spPr/>
      <dgm:t>
        <a:bodyPr rtlCol="0"/>
        <a:lstStyle/>
        <a:p>
          <a:pPr rtl="0"/>
          <a:endParaRPr lang="pt-PT" noProof="0"/>
        </a:p>
      </dgm:t>
    </dgm:pt>
    <dgm:pt modelId="{823D1971-2C4D-4EC5-A874-2F463DE37109}" type="sibTrans" cxnId="{FAF3F884-F0CF-440F-8CB1-B7648AB1B138}">
      <dgm:prSet/>
      <dgm:spPr/>
      <dgm:t>
        <a:bodyPr rtlCol="0"/>
        <a:lstStyle/>
        <a:p>
          <a:pPr rtl="0"/>
          <a:endParaRPr lang="pt-PT" noProof="0"/>
        </a:p>
      </dgm:t>
    </dgm:pt>
    <dgm:pt modelId="{B08C9348-3131-49D0-A662-140616984418}">
      <dgm:prSet phldrT="[Text]"/>
      <dgm:spPr/>
      <dgm:t>
        <a:bodyPr rtlCol="0"/>
        <a:lstStyle/>
        <a:p>
          <a:pPr rtl="0"/>
          <a:r>
            <a:rPr lang="pt-PT" noProof="0" dirty="0"/>
            <a:t>SUMMARY OF MESOSYSTEM EXOSOMES</a:t>
          </a:r>
        </a:p>
      </dgm:t>
    </dgm:pt>
    <dgm:pt modelId="{BF092BC3-6322-4336-9B58-034CD3D8EE4A}" type="parTrans" cxnId="{B16C15B2-DE61-4A00-A0E2-A670D2592313}">
      <dgm:prSet/>
      <dgm:spPr/>
      <dgm:t>
        <a:bodyPr/>
        <a:lstStyle/>
        <a:p>
          <a:endParaRPr lang="pt-PT"/>
        </a:p>
      </dgm:t>
    </dgm:pt>
    <dgm:pt modelId="{89051901-E7B6-4C73-8445-703BF750FEF1}" type="sibTrans" cxnId="{B16C15B2-DE61-4A00-A0E2-A670D2592313}">
      <dgm:prSet/>
      <dgm:spPr/>
      <dgm:t>
        <a:bodyPr/>
        <a:lstStyle/>
        <a:p>
          <a:endParaRPr lang="pt-PT"/>
        </a:p>
      </dgm:t>
    </dgm:pt>
    <dgm:pt modelId="{B6555AD7-53AB-4919-BD5D-9D98E555DCFA}">
      <dgm:prSet phldrT="[Text]"/>
      <dgm:spPr/>
      <dgm:t>
        <a:bodyPr rtlCol="0"/>
        <a:lstStyle/>
        <a:p>
          <a:pPr rtl="0"/>
          <a:r>
            <a:rPr lang="pt-PT" noProof="0" dirty="0"/>
            <a:t>TREATMENT PROTOCOL</a:t>
          </a:r>
        </a:p>
      </dgm:t>
    </dgm:pt>
    <dgm:pt modelId="{776132D1-10F2-41C2-B6D5-9EFB49A71D1C}" type="parTrans" cxnId="{81795372-83E6-4FA0-8A9D-A7412437A622}">
      <dgm:prSet/>
      <dgm:spPr/>
      <dgm:t>
        <a:bodyPr/>
        <a:lstStyle/>
        <a:p>
          <a:endParaRPr lang="pt-PT"/>
        </a:p>
      </dgm:t>
    </dgm:pt>
    <dgm:pt modelId="{D0F11963-3BD0-4EA9-9E3C-E6C6AA4EB6F4}" type="sibTrans" cxnId="{81795372-83E6-4FA0-8A9D-A7412437A622}">
      <dgm:prSet/>
      <dgm:spPr/>
      <dgm:t>
        <a:bodyPr/>
        <a:lstStyle/>
        <a:p>
          <a:endParaRPr lang="pt-PT"/>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5"/>
      <dgm:spPr/>
    </dgm:pt>
    <dgm:pt modelId="{D79B43FC-100B-4A0D-A4D5-0D2D04B99064}" type="pres">
      <dgm:prSet presAssocID="{7E5AA53B-3EEE-4DE4-BB81-9044890C2946}" presName="conn" presStyleLbl="parChTrans1D2" presStyleIdx="0" presStyleCnt="1" custLinFactNeighborX="-45026" custLinFactNeighborY="-5107"/>
      <dgm:spPr/>
    </dgm:pt>
    <dgm:pt modelId="{3CAD8DA1-8D53-445C-ACE8-D8449E4F0F55}" type="pres">
      <dgm:prSet presAssocID="{7E5AA53B-3EEE-4DE4-BB81-9044890C2946}" presName="extraNode" presStyleLbl="node1" presStyleIdx="0" presStyleCnt="5"/>
      <dgm:spPr/>
    </dgm:pt>
    <dgm:pt modelId="{429CABD1-4116-474B-81BF-735E2CA9DD00}" type="pres">
      <dgm:prSet presAssocID="{7E5AA53B-3EEE-4DE4-BB81-9044890C2946}" presName="dstNode" presStyleLbl="node1" presStyleIdx="0" presStyleCnt="5"/>
      <dgm:spPr/>
    </dgm:pt>
    <dgm:pt modelId="{58319267-C71E-43C9-94E1-827D0616C7A7}" type="pres">
      <dgm:prSet presAssocID="{6750AC01-D39D-4F3A-9DC8-2A211EE986A2}" presName="text_1" presStyleLbl="node1" presStyleIdx="0" presStyleCnt="5">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5"/>
      <dgm:spPr/>
    </dgm:pt>
    <dgm:pt modelId="{95DE6538-27BD-44AF-A1A8-CA8F6B10FDD2}" type="pres">
      <dgm:prSet presAssocID="{0BEF68B8-1228-47BB-83B5-7B9CD1E3F84E}" presName="text_2" presStyleLbl="node1" presStyleIdx="1" presStyleCnt="5">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5"/>
      <dgm:spPr/>
    </dgm:pt>
    <dgm:pt modelId="{E131CE4A-9776-44F4-BC03-867682E21374}" type="pres">
      <dgm:prSet presAssocID="{5605D28D-2CE6-4513-8566-952984E21E14}" presName="text_3" presStyleLbl="node1" presStyleIdx="2" presStyleCnt="5">
        <dgm:presLayoutVars>
          <dgm:bulletEnabled val="1"/>
        </dgm:presLayoutVars>
      </dgm:prSet>
      <dgm:spPr/>
    </dgm:pt>
    <dgm:pt modelId="{AC9A216A-8375-48F9-A4E6-8E0B64C0209B}" type="pres">
      <dgm:prSet presAssocID="{5605D28D-2CE6-4513-8566-952984E21E14}" presName="accent_3" presStyleCnt="0"/>
      <dgm:spPr/>
    </dgm:pt>
    <dgm:pt modelId="{A965097E-32F1-4AB8-8C4E-2814A7596B2F}" type="pres">
      <dgm:prSet presAssocID="{5605D28D-2CE6-4513-8566-952984E21E14}" presName="accentRepeatNode" presStyleLbl="solidFgAcc1" presStyleIdx="2" presStyleCnt="5"/>
      <dgm:spPr/>
    </dgm:pt>
    <dgm:pt modelId="{60234934-254A-4942-9A9E-4491F10B44A3}" type="pres">
      <dgm:prSet presAssocID="{B08C9348-3131-49D0-A662-140616984418}" presName="text_4" presStyleLbl="node1" presStyleIdx="3" presStyleCnt="5">
        <dgm:presLayoutVars>
          <dgm:bulletEnabled val="1"/>
        </dgm:presLayoutVars>
      </dgm:prSet>
      <dgm:spPr/>
    </dgm:pt>
    <dgm:pt modelId="{80A819E7-B383-4477-963A-15F223C639B4}" type="pres">
      <dgm:prSet presAssocID="{B08C9348-3131-49D0-A662-140616984418}" presName="accent_4" presStyleCnt="0"/>
      <dgm:spPr/>
    </dgm:pt>
    <dgm:pt modelId="{6BEE64AA-8619-4367-A523-ED461C36A2D0}" type="pres">
      <dgm:prSet presAssocID="{B08C9348-3131-49D0-A662-140616984418}" presName="accentRepeatNode" presStyleLbl="solidFgAcc1" presStyleIdx="3" presStyleCnt="5"/>
      <dgm:spPr/>
    </dgm:pt>
    <dgm:pt modelId="{F59DC876-245C-4268-8828-A6DE998F73A9}" type="pres">
      <dgm:prSet presAssocID="{B6555AD7-53AB-4919-BD5D-9D98E555DCFA}" presName="text_5" presStyleLbl="node1" presStyleIdx="4" presStyleCnt="5">
        <dgm:presLayoutVars>
          <dgm:bulletEnabled val="1"/>
        </dgm:presLayoutVars>
      </dgm:prSet>
      <dgm:spPr/>
    </dgm:pt>
    <dgm:pt modelId="{6B0646C0-3BD4-41AE-96D2-35529B7B1990}" type="pres">
      <dgm:prSet presAssocID="{B6555AD7-53AB-4919-BD5D-9D98E555DCFA}" presName="accent_5" presStyleCnt="0"/>
      <dgm:spPr/>
    </dgm:pt>
    <dgm:pt modelId="{0629774A-6AAF-4D3B-B9DE-EFDFD321E653}" type="pres">
      <dgm:prSet presAssocID="{B6555AD7-53AB-4919-BD5D-9D98E555DCFA}" presName="accentRepeatNode" presStyleLbl="solidFgAcc1" presStyleIdx="4" presStyleCnt="5"/>
      <dgm:spPr/>
    </dgm:pt>
  </dgm:ptLst>
  <dgm:cxnLst>
    <dgm:cxn modelId="{53842A11-CBD8-43FE-A36E-45205F9B8CA2}" type="presOf" srcId="{B08C9348-3131-49D0-A662-140616984418}" destId="{60234934-254A-4942-9A9E-4491F10B44A3}" srcOrd="0" destOrd="0" presId="urn:microsoft.com/office/officeart/2008/layout/VerticalCurvedList"/>
    <dgm:cxn modelId="{A11E3B12-1828-45A7-86C3-BB85832DF84D}" type="presOf" srcId="{CA077D98-8478-47EA-B6A9-99ACE60C64D4}" destId="{D79B43FC-100B-4A0D-A4D5-0D2D04B99064}"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29DA474E-5DFA-4C66-882F-319C49ABBB19}" type="presOf" srcId="{6750AC01-D39D-4F3A-9DC8-2A211EE986A2}" destId="{58319267-C71E-43C9-94E1-827D0616C7A7}" srcOrd="0" destOrd="0" presId="urn:microsoft.com/office/officeart/2008/layout/VerticalCurvedList"/>
    <dgm:cxn modelId="{81795372-83E6-4FA0-8A9D-A7412437A622}" srcId="{7E5AA53B-3EEE-4DE4-BB81-9044890C2946}" destId="{B6555AD7-53AB-4919-BD5D-9D98E555DCFA}" srcOrd="4" destOrd="0" parTransId="{776132D1-10F2-41C2-B6D5-9EFB49A71D1C}" sibTransId="{D0F11963-3BD0-4EA9-9E3C-E6C6AA4EB6F4}"/>
    <dgm:cxn modelId="{7084AA77-BACB-46CB-AE4A-77B62D3ED1AF}" type="presOf" srcId="{5605D28D-2CE6-4513-8566-952984E21E14}" destId="{E131CE4A-9776-44F4-BC03-867682E21374}"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FAF3F884-F0CF-440F-8CB1-B7648AB1B138}" srcId="{7E5AA53B-3EEE-4DE4-BB81-9044890C2946}" destId="{5605D28D-2CE6-4513-8566-952984E21E14}" srcOrd="2" destOrd="0" parTransId="{EB15AB98-362B-4E70-A3DA-995FC3E8BA79}" sibTransId="{823D1971-2C4D-4EC5-A874-2F463DE37109}"/>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B16C15B2-DE61-4A00-A0E2-A670D2592313}" srcId="{7E5AA53B-3EEE-4DE4-BB81-9044890C2946}" destId="{B08C9348-3131-49D0-A662-140616984418}" srcOrd="3" destOrd="0" parTransId="{BF092BC3-6322-4336-9B58-034CD3D8EE4A}" sibTransId="{89051901-E7B6-4C73-8445-703BF750FEF1}"/>
    <dgm:cxn modelId="{4433CFC8-A1D0-460F-A3BC-786EEBCC28B2}" type="presOf" srcId="{B6555AD7-53AB-4919-BD5D-9D98E555DCFA}" destId="{F59DC876-245C-4268-8828-A6DE998F73A9}" srcOrd="0" destOrd="0" presId="urn:microsoft.com/office/officeart/2008/layout/VerticalCurvedList"/>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987EB7C0-CA3E-4874-85E0-01E9060A2D35}" type="presParOf" srcId="{90561C55-3C6E-4D53-85E1-2C50BCDDA392}" destId="{E131CE4A-9776-44F4-BC03-867682E21374}" srcOrd="5" destOrd="0" presId="urn:microsoft.com/office/officeart/2008/layout/VerticalCurvedList"/>
    <dgm:cxn modelId="{91E55363-8DCA-455E-A203-06A9410994CB}" type="presParOf" srcId="{90561C55-3C6E-4D53-85E1-2C50BCDDA392}" destId="{AC9A216A-8375-48F9-A4E6-8E0B64C0209B}" srcOrd="6" destOrd="0" presId="urn:microsoft.com/office/officeart/2008/layout/VerticalCurvedList"/>
    <dgm:cxn modelId="{D866D586-1293-4049-B6E3-B467C1D5ED64}" type="presParOf" srcId="{AC9A216A-8375-48F9-A4E6-8E0B64C0209B}" destId="{A965097E-32F1-4AB8-8C4E-2814A7596B2F}" srcOrd="0" destOrd="0" presId="urn:microsoft.com/office/officeart/2008/layout/VerticalCurvedList"/>
    <dgm:cxn modelId="{F3E94D4D-88A2-43A9-A15A-0D62A60C721F}" type="presParOf" srcId="{90561C55-3C6E-4D53-85E1-2C50BCDDA392}" destId="{60234934-254A-4942-9A9E-4491F10B44A3}" srcOrd="7" destOrd="0" presId="urn:microsoft.com/office/officeart/2008/layout/VerticalCurvedList"/>
    <dgm:cxn modelId="{3D13DE27-D829-48B9-9CBC-D7B4C01AB3D7}" type="presParOf" srcId="{90561C55-3C6E-4D53-85E1-2C50BCDDA392}" destId="{80A819E7-B383-4477-963A-15F223C639B4}" srcOrd="8" destOrd="0" presId="urn:microsoft.com/office/officeart/2008/layout/VerticalCurvedList"/>
    <dgm:cxn modelId="{34168037-A04E-4F18-8EAC-804F84586397}" type="presParOf" srcId="{80A819E7-B383-4477-963A-15F223C639B4}" destId="{6BEE64AA-8619-4367-A523-ED461C36A2D0}" srcOrd="0" destOrd="0" presId="urn:microsoft.com/office/officeart/2008/layout/VerticalCurvedList"/>
    <dgm:cxn modelId="{5ACC5E16-2B42-4F52-94BE-533EDF6F23FF}" type="presParOf" srcId="{90561C55-3C6E-4D53-85E1-2C50BCDDA392}" destId="{F59DC876-245C-4268-8828-A6DE998F73A9}" srcOrd="9" destOrd="0" presId="urn:microsoft.com/office/officeart/2008/layout/VerticalCurvedList"/>
    <dgm:cxn modelId="{2E2A2654-EAC0-4AE8-ACC1-32E078FC3CF9}" type="presParOf" srcId="{90561C55-3C6E-4D53-85E1-2C50BCDDA392}" destId="{6B0646C0-3BD4-41AE-96D2-35529B7B1990}" srcOrd="10" destOrd="0" presId="urn:microsoft.com/office/officeart/2008/layout/VerticalCurvedList"/>
    <dgm:cxn modelId="{04EAF2E1-C2AE-42E7-B454-E26D60EBAB26}" type="presParOf" srcId="{6B0646C0-3BD4-41AE-96D2-35529B7B1990}" destId="{0629774A-6AAF-4D3B-B9DE-EFDFD321E653}"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rtlCol="0"/>
        <a:lstStyle/>
        <a:p>
          <a:pPr rtl="0"/>
          <a:endParaRPr lang="en-US"/>
        </a:p>
      </dgm:t>
    </dgm:pt>
    <dgm:pt modelId="{6750AC01-D39D-4F3A-9DC8-2A211EE986A2}">
      <dgm:prSet phldrT="[Text]"/>
      <dgm:spPr/>
      <dgm:t>
        <a:bodyPr rtlCol="0"/>
        <a:lstStyle/>
        <a:p>
          <a:pPr rtl="0">
            <a:lnSpc>
              <a:spcPct val="100000"/>
            </a:lnSpc>
          </a:pPr>
          <a:r>
            <a:rPr lang="pt-PT" b="1" noProof="0" dirty="0">
              <a:solidFill>
                <a:srgbClr val="FF0000"/>
              </a:solidFill>
            </a:rPr>
            <a:t>EXOSOMES</a:t>
          </a:r>
        </a:p>
      </dgm:t>
    </dgm:pt>
    <dgm:pt modelId="{720680DC-AAA4-4434-A582-60EBCC5BA355}" type="parTrans" cxnId="{0B5DAE5F-BCDC-4BF7-A6E7-CF856886A64D}">
      <dgm:prSet/>
      <dgm:spPr/>
      <dgm:t>
        <a:bodyPr rtlCol="0"/>
        <a:lstStyle/>
        <a:p>
          <a:pPr rtl="0"/>
          <a:endParaRPr lang="pt-PT" noProof="0"/>
        </a:p>
      </dgm:t>
    </dgm:pt>
    <dgm:pt modelId="{CA077D98-8478-47EA-B6A9-99ACE60C64D4}" type="sibTrans" cxnId="{0B5DAE5F-BCDC-4BF7-A6E7-CF856886A64D}">
      <dgm:prSet/>
      <dgm:spPr/>
      <dgm:t>
        <a:bodyPr rtlCol="0"/>
        <a:lstStyle/>
        <a:p>
          <a:pPr rtl="0"/>
          <a:endParaRPr lang="pt-PT" noProof="0"/>
        </a:p>
      </dgm:t>
    </dgm:pt>
    <dgm:pt modelId="{0BEF68B8-1228-47BB-83B5-7B9CD1E3F84E}">
      <dgm:prSet phldrT="[Text]"/>
      <dgm:spPr/>
      <dgm:t>
        <a:bodyPr rtlCol="0"/>
        <a:lstStyle/>
        <a:p>
          <a:pPr rtl="0">
            <a:lnSpc>
              <a:spcPct val="100000"/>
            </a:lnSpc>
          </a:pPr>
          <a:r>
            <a:rPr lang="pt-PT" noProof="0" dirty="0"/>
            <a:t>HAIR CARE EXOSOMES</a:t>
          </a:r>
        </a:p>
      </dgm:t>
    </dgm:pt>
    <dgm:pt modelId="{ED3A4BC2-B75A-4952-A38B-A42B5995DF05}" type="parTrans" cxnId="{EDEF4F82-1237-4639-A0F7-385C1897CE66}">
      <dgm:prSet/>
      <dgm:spPr/>
      <dgm:t>
        <a:bodyPr rtlCol="0"/>
        <a:lstStyle/>
        <a:p>
          <a:pPr rtl="0"/>
          <a:endParaRPr lang="pt-PT" noProof="0"/>
        </a:p>
      </dgm:t>
    </dgm:pt>
    <dgm:pt modelId="{FD949706-EDCC-4ADC-8EDF-8EDA49C92325}" type="sibTrans" cxnId="{EDEF4F82-1237-4639-A0F7-385C1897CE66}">
      <dgm:prSet/>
      <dgm:spPr/>
      <dgm:t>
        <a:bodyPr rtlCol="0"/>
        <a:lstStyle/>
        <a:p>
          <a:pPr rtl="0"/>
          <a:endParaRPr lang="pt-PT" noProof="0"/>
        </a:p>
      </dgm:t>
    </dgm:pt>
    <dgm:pt modelId="{5605D28D-2CE6-4513-8566-952984E21E14}">
      <dgm:prSet phldrT="[Text]"/>
      <dgm:spPr/>
      <dgm:t>
        <a:bodyPr rtlCol="0"/>
        <a:lstStyle/>
        <a:p>
          <a:pPr rtl="0">
            <a:lnSpc>
              <a:spcPct val="100000"/>
            </a:lnSpc>
          </a:pPr>
          <a:r>
            <a:rPr lang="pt-PT" noProof="0" dirty="0"/>
            <a:t>SKINCARE EXOSOMES</a:t>
          </a:r>
        </a:p>
      </dgm:t>
    </dgm:pt>
    <dgm:pt modelId="{EB15AB98-362B-4E70-A3DA-995FC3E8BA79}" type="parTrans" cxnId="{FAF3F884-F0CF-440F-8CB1-B7648AB1B138}">
      <dgm:prSet/>
      <dgm:spPr/>
      <dgm:t>
        <a:bodyPr rtlCol="0"/>
        <a:lstStyle/>
        <a:p>
          <a:pPr rtl="0"/>
          <a:endParaRPr lang="pt-PT" noProof="0"/>
        </a:p>
      </dgm:t>
    </dgm:pt>
    <dgm:pt modelId="{823D1971-2C4D-4EC5-A874-2F463DE37109}" type="sibTrans" cxnId="{FAF3F884-F0CF-440F-8CB1-B7648AB1B138}">
      <dgm:prSet/>
      <dgm:spPr/>
      <dgm:t>
        <a:bodyPr rtlCol="0"/>
        <a:lstStyle/>
        <a:p>
          <a:pPr rtl="0"/>
          <a:endParaRPr lang="pt-PT" noProof="0"/>
        </a:p>
      </dgm:t>
    </dgm:pt>
    <dgm:pt modelId="{379A16F7-95A8-4111-A8CB-515F18414337}">
      <dgm:prSet phldrT="[Text]"/>
      <dgm:spPr/>
      <dgm:t>
        <a:bodyPr rtlCol="0"/>
        <a:lstStyle/>
        <a:p>
          <a:pPr rtl="0"/>
          <a:r>
            <a:rPr lang="pt-PT" noProof="0" dirty="0"/>
            <a:t>SUMMARY OF MESOSYSTEM EXOSOMES</a:t>
          </a:r>
        </a:p>
      </dgm:t>
    </dgm:pt>
    <dgm:pt modelId="{B13A519C-B8B6-4C60-8626-E07B8C37CC9E}" type="parTrans" cxnId="{1862B04A-3EE5-4106-9E1D-BD70025504E0}">
      <dgm:prSet/>
      <dgm:spPr/>
      <dgm:t>
        <a:bodyPr/>
        <a:lstStyle/>
        <a:p>
          <a:endParaRPr lang="pt-PT"/>
        </a:p>
      </dgm:t>
    </dgm:pt>
    <dgm:pt modelId="{DE05E62D-258C-4A8D-8185-B2740F8E4B3F}" type="sibTrans" cxnId="{1862B04A-3EE5-4106-9E1D-BD70025504E0}">
      <dgm:prSet/>
      <dgm:spPr/>
      <dgm:t>
        <a:bodyPr/>
        <a:lstStyle/>
        <a:p>
          <a:endParaRPr lang="pt-PT"/>
        </a:p>
      </dgm:t>
    </dgm:pt>
    <dgm:pt modelId="{BA99922D-FAC1-491C-AF36-39849568DFFC}">
      <dgm:prSet phldrT="[Text]"/>
      <dgm:spPr/>
      <dgm:t>
        <a:bodyPr rtlCol="0"/>
        <a:lstStyle/>
        <a:p>
          <a:pPr rtl="0"/>
          <a:r>
            <a:rPr lang="pt-PT" noProof="0" dirty="0"/>
            <a:t>TREATMENT PROTOCOL</a:t>
          </a:r>
        </a:p>
      </dgm:t>
    </dgm:pt>
    <dgm:pt modelId="{4041E9E9-5448-4BA1-BD3B-DDB6DBABB3F3}" type="parTrans" cxnId="{40179AC6-78F6-4F27-A9AF-B2FA0C18DA35}">
      <dgm:prSet/>
      <dgm:spPr/>
      <dgm:t>
        <a:bodyPr/>
        <a:lstStyle/>
        <a:p>
          <a:endParaRPr lang="pt-PT"/>
        </a:p>
      </dgm:t>
    </dgm:pt>
    <dgm:pt modelId="{18E34D08-147E-48D9-9563-E9BA209F793D}" type="sibTrans" cxnId="{40179AC6-78F6-4F27-A9AF-B2FA0C18DA35}">
      <dgm:prSet/>
      <dgm:spPr/>
      <dgm:t>
        <a:bodyPr/>
        <a:lstStyle/>
        <a:p>
          <a:endParaRPr lang="pt-PT"/>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5"/>
      <dgm:spPr/>
    </dgm:pt>
    <dgm:pt modelId="{D79B43FC-100B-4A0D-A4D5-0D2D04B99064}" type="pres">
      <dgm:prSet presAssocID="{7E5AA53B-3EEE-4DE4-BB81-9044890C2946}" presName="conn" presStyleLbl="parChTrans1D2" presStyleIdx="0" presStyleCnt="1"/>
      <dgm:spPr/>
    </dgm:pt>
    <dgm:pt modelId="{3CAD8DA1-8D53-445C-ACE8-D8449E4F0F55}" type="pres">
      <dgm:prSet presAssocID="{7E5AA53B-3EEE-4DE4-BB81-9044890C2946}" presName="extraNode" presStyleLbl="node1" presStyleIdx="0" presStyleCnt="5"/>
      <dgm:spPr/>
    </dgm:pt>
    <dgm:pt modelId="{429CABD1-4116-474B-81BF-735E2CA9DD00}" type="pres">
      <dgm:prSet presAssocID="{7E5AA53B-3EEE-4DE4-BB81-9044890C2946}" presName="dstNode" presStyleLbl="node1" presStyleIdx="0" presStyleCnt="5"/>
      <dgm:spPr/>
    </dgm:pt>
    <dgm:pt modelId="{58319267-C71E-43C9-94E1-827D0616C7A7}" type="pres">
      <dgm:prSet presAssocID="{6750AC01-D39D-4F3A-9DC8-2A211EE986A2}" presName="text_1" presStyleLbl="node1" presStyleIdx="0" presStyleCnt="5">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5"/>
      <dgm:spPr/>
    </dgm:pt>
    <dgm:pt modelId="{95DE6538-27BD-44AF-A1A8-CA8F6B10FDD2}" type="pres">
      <dgm:prSet presAssocID="{0BEF68B8-1228-47BB-83B5-7B9CD1E3F84E}" presName="text_2" presStyleLbl="node1" presStyleIdx="1" presStyleCnt="5">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5"/>
      <dgm:spPr/>
    </dgm:pt>
    <dgm:pt modelId="{F9362B2D-183C-43C1-9FC9-CD77E51FF308}" type="pres">
      <dgm:prSet presAssocID="{5605D28D-2CE6-4513-8566-952984E21E14}" presName="text_3" presStyleLbl="node1" presStyleIdx="2" presStyleCnt="5">
        <dgm:presLayoutVars>
          <dgm:bulletEnabled val="1"/>
        </dgm:presLayoutVars>
      </dgm:prSet>
      <dgm:spPr/>
    </dgm:pt>
    <dgm:pt modelId="{AC1680B4-EB31-42D8-BA13-1BD2FA351E51}" type="pres">
      <dgm:prSet presAssocID="{5605D28D-2CE6-4513-8566-952984E21E14}" presName="accent_3" presStyleCnt="0"/>
      <dgm:spPr/>
    </dgm:pt>
    <dgm:pt modelId="{5BEC4F46-0E8A-40B3-A4C4-D44F6058BAAB}" type="pres">
      <dgm:prSet presAssocID="{5605D28D-2CE6-4513-8566-952984E21E14}" presName="accentRepeatNode" presStyleLbl="solidFgAcc1" presStyleIdx="2" presStyleCnt="5"/>
      <dgm:spPr/>
    </dgm:pt>
    <dgm:pt modelId="{381C56D4-8242-4BD2-A079-3CC05FED1DD5}" type="pres">
      <dgm:prSet presAssocID="{379A16F7-95A8-4111-A8CB-515F18414337}" presName="text_4" presStyleLbl="node1" presStyleIdx="3" presStyleCnt="5">
        <dgm:presLayoutVars>
          <dgm:bulletEnabled val="1"/>
        </dgm:presLayoutVars>
      </dgm:prSet>
      <dgm:spPr/>
    </dgm:pt>
    <dgm:pt modelId="{35D083C9-33EB-4492-B836-2A1C90DF2445}" type="pres">
      <dgm:prSet presAssocID="{379A16F7-95A8-4111-A8CB-515F18414337}" presName="accent_4" presStyleCnt="0"/>
      <dgm:spPr/>
    </dgm:pt>
    <dgm:pt modelId="{B199D652-2ABC-4C9A-8F35-01D76930FF9D}" type="pres">
      <dgm:prSet presAssocID="{379A16F7-95A8-4111-A8CB-515F18414337}" presName="accentRepeatNode" presStyleLbl="solidFgAcc1" presStyleIdx="3" presStyleCnt="5"/>
      <dgm:spPr/>
    </dgm:pt>
    <dgm:pt modelId="{3BEBB722-7BCA-4945-ADEE-1415238438BC}" type="pres">
      <dgm:prSet presAssocID="{BA99922D-FAC1-491C-AF36-39849568DFFC}" presName="text_5" presStyleLbl="node1" presStyleIdx="4" presStyleCnt="5">
        <dgm:presLayoutVars>
          <dgm:bulletEnabled val="1"/>
        </dgm:presLayoutVars>
      </dgm:prSet>
      <dgm:spPr/>
    </dgm:pt>
    <dgm:pt modelId="{F19DB14E-F8D0-477B-A7C2-637D183FCC43}" type="pres">
      <dgm:prSet presAssocID="{BA99922D-FAC1-491C-AF36-39849568DFFC}" presName="accent_5" presStyleCnt="0"/>
      <dgm:spPr/>
    </dgm:pt>
    <dgm:pt modelId="{B329BBFA-8F0E-4A3E-8822-2E35A0BED4EA}" type="pres">
      <dgm:prSet presAssocID="{BA99922D-FAC1-491C-AF36-39849568DFFC}" presName="accentRepeatNode" presStyleLbl="solidFgAcc1" presStyleIdx="4" presStyleCnt="5"/>
      <dgm:spPr/>
    </dgm:pt>
  </dgm:ptLst>
  <dgm:cxnLst>
    <dgm:cxn modelId="{A11E3B12-1828-45A7-86C3-BB85832DF84D}" type="presOf" srcId="{CA077D98-8478-47EA-B6A9-99ACE60C64D4}" destId="{D79B43FC-100B-4A0D-A4D5-0D2D04B99064}"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1862B04A-3EE5-4106-9E1D-BD70025504E0}" srcId="{7E5AA53B-3EEE-4DE4-BB81-9044890C2946}" destId="{379A16F7-95A8-4111-A8CB-515F18414337}" srcOrd="3" destOrd="0" parTransId="{B13A519C-B8B6-4C60-8626-E07B8C37CC9E}" sibTransId="{DE05E62D-258C-4A8D-8185-B2740F8E4B3F}"/>
    <dgm:cxn modelId="{29DA474E-5DFA-4C66-882F-319C49ABBB19}" type="presOf" srcId="{6750AC01-D39D-4F3A-9DC8-2A211EE986A2}" destId="{58319267-C71E-43C9-94E1-827D0616C7A7}" srcOrd="0" destOrd="0" presId="urn:microsoft.com/office/officeart/2008/layout/VerticalCurvedList"/>
    <dgm:cxn modelId="{81753375-BD27-4FC7-B0B0-3354CDDC754D}" type="presOf" srcId="{379A16F7-95A8-4111-A8CB-515F18414337}" destId="{381C56D4-8242-4BD2-A079-3CC05FED1DD5}"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FAF3F884-F0CF-440F-8CB1-B7648AB1B138}" srcId="{7E5AA53B-3EEE-4DE4-BB81-9044890C2946}" destId="{5605D28D-2CE6-4513-8566-952984E21E14}" srcOrd="2" destOrd="0" parTransId="{EB15AB98-362B-4E70-A3DA-995FC3E8BA79}" sibTransId="{823D1971-2C4D-4EC5-A874-2F463DE37109}"/>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90E005A2-9DF7-4C4B-98CF-132E3602F2F0}" type="presOf" srcId="{BA99922D-FAC1-491C-AF36-39849568DFFC}" destId="{3BEBB722-7BCA-4945-ADEE-1415238438BC}" srcOrd="0" destOrd="0" presId="urn:microsoft.com/office/officeart/2008/layout/VerticalCurvedList"/>
    <dgm:cxn modelId="{40179AC6-78F6-4F27-A9AF-B2FA0C18DA35}" srcId="{7E5AA53B-3EEE-4DE4-BB81-9044890C2946}" destId="{BA99922D-FAC1-491C-AF36-39849568DFFC}" srcOrd="4" destOrd="0" parTransId="{4041E9E9-5448-4BA1-BD3B-DDB6DBABB3F3}" sibTransId="{18E34D08-147E-48D9-9563-E9BA209F793D}"/>
    <dgm:cxn modelId="{5D0E90D0-2D0F-432B-A26C-DD465BECE65C}" type="presOf" srcId="{5605D28D-2CE6-4513-8566-952984E21E14}" destId="{F9362B2D-183C-43C1-9FC9-CD77E51FF308}" srcOrd="0" destOrd="0" presId="urn:microsoft.com/office/officeart/2008/layout/VerticalCurvedList"/>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5E606439-BDEE-4A0F-8AEB-67A343A39B1A}" type="presParOf" srcId="{90561C55-3C6E-4D53-85E1-2C50BCDDA392}" destId="{F9362B2D-183C-43C1-9FC9-CD77E51FF308}" srcOrd="5" destOrd="0" presId="urn:microsoft.com/office/officeart/2008/layout/VerticalCurvedList"/>
    <dgm:cxn modelId="{4EA58A28-C391-40B5-B7A7-8E2E00EA0E31}" type="presParOf" srcId="{90561C55-3C6E-4D53-85E1-2C50BCDDA392}" destId="{AC1680B4-EB31-42D8-BA13-1BD2FA351E51}" srcOrd="6" destOrd="0" presId="urn:microsoft.com/office/officeart/2008/layout/VerticalCurvedList"/>
    <dgm:cxn modelId="{17731CB3-BE0C-4559-BA23-8669E33E06C7}" type="presParOf" srcId="{AC1680B4-EB31-42D8-BA13-1BD2FA351E51}" destId="{5BEC4F46-0E8A-40B3-A4C4-D44F6058BAAB}" srcOrd="0" destOrd="0" presId="urn:microsoft.com/office/officeart/2008/layout/VerticalCurvedList"/>
    <dgm:cxn modelId="{22DC2947-768E-4C53-B3FC-0E283CE9611D}" type="presParOf" srcId="{90561C55-3C6E-4D53-85E1-2C50BCDDA392}" destId="{381C56D4-8242-4BD2-A079-3CC05FED1DD5}" srcOrd="7" destOrd="0" presId="urn:microsoft.com/office/officeart/2008/layout/VerticalCurvedList"/>
    <dgm:cxn modelId="{B09EB2E1-9B72-444E-B2F0-A237F83DDE9A}" type="presParOf" srcId="{90561C55-3C6E-4D53-85E1-2C50BCDDA392}" destId="{35D083C9-33EB-4492-B836-2A1C90DF2445}" srcOrd="8" destOrd="0" presId="urn:microsoft.com/office/officeart/2008/layout/VerticalCurvedList"/>
    <dgm:cxn modelId="{1D54081D-6E7C-42A4-8FBD-6B4372374E4C}" type="presParOf" srcId="{35D083C9-33EB-4492-B836-2A1C90DF2445}" destId="{B199D652-2ABC-4C9A-8F35-01D76930FF9D}" srcOrd="0" destOrd="0" presId="urn:microsoft.com/office/officeart/2008/layout/VerticalCurvedList"/>
    <dgm:cxn modelId="{D823ED61-88B2-4906-BEF2-265FE4B6DAF3}" type="presParOf" srcId="{90561C55-3C6E-4D53-85E1-2C50BCDDA392}" destId="{3BEBB722-7BCA-4945-ADEE-1415238438BC}" srcOrd="9" destOrd="0" presId="urn:microsoft.com/office/officeart/2008/layout/VerticalCurvedList"/>
    <dgm:cxn modelId="{39F8B1B0-0CDA-42D6-997F-C0859A10506F}" type="presParOf" srcId="{90561C55-3C6E-4D53-85E1-2C50BCDDA392}" destId="{F19DB14E-F8D0-477B-A7C2-637D183FCC43}" srcOrd="10" destOrd="0" presId="urn:microsoft.com/office/officeart/2008/layout/VerticalCurvedList"/>
    <dgm:cxn modelId="{BAF59C53-E181-43F2-8EF1-C238FC3E4176}" type="presParOf" srcId="{F19DB14E-F8D0-477B-A7C2-637D183FCC43}" destId="{B329BBFA-8F0E-4A3E-8822-2E35A0BED4EA}"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rtlCol="0"/>
        <a:lstStyle/>
        <a:p>
          <a:pPr rtl="0"/>
          <a:endParaRPr lang="en-US"/>
        </a:p>
      </dgm:t>
    </dgm:pt>
    <dgm:pt modelId="{6750AC01-D39D-4F3A-9DC8-2A211EE986A2}">
      <dgm:prSet phldrT="[Text]"/>
      <dgm:spPr/>
      <dgm:t>
        <a:bodyPr rtlCol="0"/>
        <a:lstStyle/>
        <a:p>
          <a:pPr rtl="0">
            <a:lnSpc>
              <a:spcPct val="100000"/>
            </a:lnSpc>
          </a:pPr>
          <a:r>
            <a:rPr lang="pt-PT" noProof="0" dirty="0"/>
            <a:t>EXOSOMES</a:t>
          </a:r>
        </a:p>
      </dgm:t>
    </dgm:pt>
    <dgm:pt modelId="{720680DC-AAA4-4434-A582-60EBCC5BA355}" type="parTrans" cxnId="{0B5DAE5F-BCDC-4BF7-A6E7-CF856886A64D}">
      <dgm:prSet/>
      <dgm:spPr/>
      <dgm:t>
        <a:bodyPr rtlCol="0"/>
        <a:lstStyle/>
        <a:p>
          <a:pPr rtl="0"/>
          <a:endParaRPr lang="pt-PT" noProof="0"/>
        </a:p>
      </dgm:t>
    </dgm:pt>
    <dgm:pt modelId="{CA077D98-8478-47EA-B6A9-99ACE60C64D4}" type="sibTrans" cxnId="{0B5DAE5F-BCDC-4BF7-A6E7-CF856886A64D}">
      <dgm:prSet/>
      <dgm:spPr/>
      <dgm:t>
        <a:bodyPr rtlCol="0"/>
        <a:lstStyle/>
        <a:p>
          <a:pPr rtl="0"/>
          <a:endParaRPr lang="pt-PT" noProof="0"/>
        </a:p>
      </dgm:t>
    </dgm:pt>
    <dgm:pt modelId="{0BEF68B8-1228-47BB-83B5-7B9CD1E3F84E}">
      <dgm:prSet phldrT="[Text]"/>
      <dgm:spPr/>
      <dgm:t>
        <a:bodyPr rtlCol="0"/>
        <a:lstStyle/>
        <a:p>
          <a:pPr rtl="0">
            <a:lnSpc>
              <a:spcPct val="100000"/>
            </a:lnSpc>
          </a:pPr>
          <a:r>
            <a:rPr lang="pt-PT" b="1" noProof="0" dirty="0">
              <a:solidFill>
                <a:srgbClr val="FF0000"/>
              </a:solidFill>
            </a:rPr>
            <a:t>HAIR CARE EXOSOMES</a:t>
          </a:r>
        </a:p>
      </dgm:t>
    </dgm:pt>
    <dgm:pt modelId="{ED3A4BC2-B75A-4952-A38B-A42B5995DF05}" type="parTrans" cxnId="{EDEF4F82-1237-4639-A0F7-385C1897CE66}">
      <dgm:prSet/>
      <dgm:spPr/>
      <dgm:t>
        <a:bodyPr rtlCol="0"/>
        <a:lstStyle/>
        <a:p>
          <a:pPr rtl="0"/>
          <a:endParaRPr lang="pt-PT" noProof="0"/>
        </a:p>
      </dgm:t>
    </dgm:pt>
    <dgm:pt modelId="{FD949706-EDCC-4ADC-8EDF-8EDA49C92325}" type="sibTrans" cxnId="{EDEF4F82-1237-4639-A0F7-385C1897CE66}">
      <dgm:prSet/>
      <dgm:spPr/>
      <dgm:t>
        <a:bodyPr rtlCol="0"/>
        <a:lstStyle/>
        <a:p>
          <a:pPr rtl="0"/>
          <a:endParaRPr lang="pt-PT" noProof="0"/>
        </a:p>
      </dgm:t>
    </dgm:pt>
    <dgm:pt modelId="{5605D28D-2CE6-4513-8566-952984E21E14}">
      <dgm:prSet phldrT="[Text]"/>
      <dgm:spPr/>
      <dgm:t>
        <a:bodyPr rtlCol="0"/>
        <a:lstStyle/>
        <a:p>
          <a:pPr rtl="0">
            <a:lnSpc>
              <a:spcPct val="100000"/>
            </a:lnSpc>
          </a:pPr>
          <a:r>
            <a:rPr lang="pt-PT" noProof="0" dirty="0"/>
            <a:t>SKINCARE EXOSOMES</a:t>
          </a:r>
        </a:p>
      </dgm:t>
    </dgm:pt>
    <dgm:pt modelId="{EB15AB98-362B-4E70-A3DA-995FC3E8BA79}" type="parTrans" cxnId="{FAF3F884-F0CF-440F-8CB1-B7648AB1B138}">
      <dgm:prSet/>
      <dgm:spPr/>
      <dgm:t>
        <a:bodyPr rtlCol="0"/>
        <a:lstStyle/>
        <a:p>
          <a:pPr rtl="0"/>
          <a:endParaRPr lang="pt-PT" noProof="0"/>
        </a:p>
      </dgm:t>
    </dgm:pt>
    <dgm:pt modelId="{823D1971-2C4D-4EC5-A874-2F463DE37109}" type="sibTrans" cxnId="{FAF3F884-F0CF-440F-8CB1-B7648AB1B138}">
      <dgm:prSet/>
      <dgm:spPr/>
      <dgm:t>
        <a:bodyPr rtlCol="0"/>
        <a:lstStyle/>
        <a:p>
          <a:pPr rtl="0"/>
          <a:endParaRPr lang="pt-PT" noProof="0"/>
        </a:p>
      </dgm:t>
    </dgm:pt>
    <dgm:pt modelId="{C69E044D-B7C6-43DF-A3C9-8E3CB9DAA172}">
      <dgm:prSet phldrT="[Text]"/>
      <dgm:spPr/>
      <dgm:t>
        <a:bodyPr rtlCol="0"/>
        <a:lstStyle/>
        <a:p>
          <a:pPr rtl="0"/>
          <a:r>
            <a:rPr lang="pt-PT" noProof="0" dirty="0"/>
            <a:t>SUMMARY OF MESOSYSTEM EXOSOMES</a:t>
          </a:r>
        </a:p>
      </dgm:t>
    </dgm:pt>
    <dgm:pt modelId="{5489078D-F476-4B2E-8630-9112FBD5C134}" type="parTrans" cxnId="{ABBEA6DC-1228-4550-85CB-F9C0A1C1EFD6}">
      <dgm:prSet/>
      <dgm:spPr/>
      <dgm:t>
        <a:bodyPr/>
        <a:lstStyle/>
        <a:p>
          <a:endParaRPr lang="pt-PT"/>
        </a:p>
      </dgm:t>
    </dgm:pt>
    <dgm:pt modelId="{4B6083D4-939B-4C12-9001-634FA5FBBF07}" type="sibTrans" cxnId="{ABBEA6DC-1228-4550-85CB-F9C0A1C1EFD6}">
      <dgm:prSet/>
      <dgm:spPr/>
      <dgm:t>
        <a:bodyPr/>
        <a:lstStyle/>
        <a:p>
          <a:endParaRPr lang="pt-PT"/>
        </a:p>
      </dgm:t>
    </dgm:pt>
    <dgm:pt modelId="{EEB6EBE3-5950-4726-A10D-4E5E409D34AA}">
      <dgm:prSet phldrT="[Text]"/>
      <dgm:spPr/>
      <dgm:t>
        <a:bodyPr rtlCol="0"/>
        <a:lstStyle/>
        <a:p>
          <a:pPr rtl="0"/>
          <a:r>
            <a:rPr lang="pt-PT" noProof="0" dirty="0"/>
            <a:t>TREATMENT PROTOCOL</a:t>
          </a:r>
        </a:p>
      </dgm:t>
    </dgm:pt>
    <dgm:pt modelId="{E76C2EC1-5DD6-45D8-BB58-8667E842CE82}" type="parTrans" cxnId="{F76ABD0C-2F5D-4AE8-8A22-748600A9C448}">
      <dgm:prSet/>
      <dgm:spPr/>
      <dgm:t>
        <a:bodyPr/>
        <a:lstStyle/>
        <a:p>
          <a:endParaRPr lang="pt-PT"/>
        </a:p>
      </dgm:t>
    </dgm:pt>
    <dgm:pt modelId="{F0DB2C0C-3036-43CC-9234-10E969938DCB}" type="sibTrans" cxnId="{F76ABD0C-2F5D-4AE8-8A22-748600A9C448}">
      <dgm:prSet/>
      <dgm:spPr/>
      <dgm:t>
        <a:bodyPr/>
        <a:lstStyle/>
        <a:p>
          <a:endParaRPr lang="pt-PT"/>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5"/>
      <dgm:spPr/>
    </dgm:pt>
    <dgm:pt modelId="{D79B43FC-100B-4A0D-A4D5-0D2D04B99064}" type="pres">
      <dgm:prSet presAssocID="{7E5AA53B-3EEE-4DE4-BB81-9044890C2946}" presName="conn" presStyleLbl="parChTrans1D2" presStyleIdx="0" presStyleCnt="1" custLinFactNeighborX="-44614" custLinFactNeighborY="-3332"/>
      <dgm:spPr/>
    </dgm:pt>
    <dgm:pt modelId="{3CAD8DA1-8D53-445C-ACE8-D8449E4F0F55}" type="pres">
      <dgm:prSet presAssocID="{7E5AA53B-3EEE-4DE4-BB81-9044890C2946}" presName="extraNode" presStyleLbl="node1" presStyleIdx="0" presStyleCnt="5"/>
      <dgm:spPr/>
    </dgm:pt>
    <dgm:pt modelId="{429CABD1-4116-474B-81BF-735E2CA9DD00}" type="pres">
      <dgm:prSet presAssocID="{7E5AA53B-3EEE-4DE4-BB81-9044890C2946}" presName="dstNode" presStyleLbl="node1" presStyleIdx="0" presStyleCnt="5"/>
      <dgm:spPr/>
    </dgm:pt>
    <dgm:pt modelId="{58319267-C71E-43C9-94E1-827D0616C7A7}" type="pres">
      <dgm:prSet presAssocID="{6750AC01-D39D-4F3A-9DC8-2A211EE986A2}" presName="text_1" presStyleLbl="node1" presStyleIdx="0" presStyleCnt="5">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5"/>
      <dgm:spPr/>
    </dgm:pt>
    <dgm:pt modelId="{95DE6538-27BD-44AF-A1A8-CA8F6B10FDD2}" type="pres">
      <dgm:prSet presAssocID="{0BEF68B8-1228-47BB-83B5-7B9CD1E3F84E}" presName="text_2" presStyleLbl="node1" presStyleIdx="1" presStyleCnt="5">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5"/>
      <dgm:spPr/>
    </dgm:pt>
    <dgm:pt modelId="{E131CE4A-9776-44F4-BC03-867682E21374}" type="pres">
      <dgm:prSet presAssocID="{5605D28D-2CE6-4513-8566-952984E21E14}" presName="text_3" presStyleLbl="node1" presStyleIdx="2" presStyleCnt="5">
        <dgm:presLayoutVars>
          <dgm:bulletEnabled val="1"/>
        </dgm:presLayoutVars>
      </dgm:prSet>
      <dgm:spPr/>
    </dgm:pt>
    <dgm:pt modelId="{AC9A216A-8375-48F9-A4E6-8E0B64C0209B}" type="pres">
      <dgm:prSet presAssocID="{5605D28D-2CE6-4513-8566-952984E21E14}" presName="accent_3" presStyleCnt="0"/>
      <dgm:spPr/>
    </dgm:pt>
    <dgm:pt modelId="{A965097E-32F1-4AB8-8C4E-2814A7596B2F}" type="pres">
      <dgm:prSet presAssocID="{5605D28D-2CE6-4513-8566-952984E21E14}" presName="accentRepeatNode" presStyleLbl="solidFgAcc1" presStyleIdx="2" presStyleCnt="5"/>
      <dgm:spPr/>
    </dgm:pt>
    <dgm:pt modelId="{483E543A-9FB6-40BA-85DF-05BF70D739FF}" type="pres">
      <dgm:prSet presAssocID="{C69E044D-B7C6-43DF-A3C9-8E3CB9DAA172}" presName="text_4" presStyleLbl="node1" presStyleIdx="3" presStyleCnt="5">
        <dgm:presLayoutVars>
          <dgm:bulletEnabled val="1"/>
        </dgm:presLayoutVars>
      </dgm:prSet>
      <dgm:spPr/>
    </dgm:pt>
    <dgm:pt modelId="{E2BA016B-9DB4-408A-975B-96B09A5CA61C}" type="pres">
      <dgm:prSet presAssocID="{C69E044D-B7C6-43DF-A3C9-8E3CB9DAA172}" presName="accent_4" presStyleCnt="0"/>
      <dgm:spPr/>
    </dgm:pt>
    <dgm:pt modelId="{E80670A9-D5BD-43C1-92CE-8EB6A377F920}" type="pres">
      <dgm:prSet presAssocID="{C69E044D-B7C6-43DF-A3C9-8E3CB9DAA172}" presName="accentRepeatNode" presStyleLbl="solidFgAcc1" presStyleIdx="3" presStyleCnt="5"/>
      <dgm:spPr/>
    </dgm:pt>
    <dgm:pt modelId="{049464B9-EA86-4A7A-8CBE-ADF146DB6B76}" type="pres">
      <dgm:prSet presAssocID="{EEB6EBE3-5950-4726-A10D-4E5E409D34AA}" presName="text_5" presStyleLbl="node1" presStyleIdx="4" presStyleCnt="5">
        <dgm:presLayoutVars>
          <dgm:bulletEnabled val="1"/>
        </dgm:presLayoutVars>
      </dgm:prSet>
      <dgm:spPr/>
    </dgm:pt>
    <dgm:pt modelId="{10F2C452-7372-4CD5-8442-E863E3184F3D}" type="pres">
      <dgm:prSet presAssocID="{EEB6EBE3-5950-4726-A10D-4E5E409D34AA}" presName="accent_5" presStyleCnt="0"/>
      <dgm:spPr/>
    </dgm:pt>
    <dgm:pt modelId="{964B3745-AB5E-400A-B67F-3C4F22AF5D9D}" type="pres">
      <dgm:prSet presAssocID="{EEB6EBE3-5950-4726-A10D-4E5E409D34AA}" presName="accentRepeatNode" presStyleLbl="solidFgAcc1" presStyleIdx="4" presStyleCnt="5"/>
      <dgm:spPr/>
    </dgm:pt>
  </dgm:ptLst>
  <dgm:cxnLst>
    <dgm:cxn modelId="{F76ABD0C-2F5D-4AE8-8A22-748600A9C448}" srcId="{7E5AA53B-3EEE-4DE4-BB81-9044890C2946}" destId="{EEB6EBE3-5950-4726-A10D-4E5E409D34AA}" srcOrd="4" destOrd="0" parTransId="{E76C2EC1-5DD6-45D8-BB58-8667E842CE82}" sibTransId="{F0DB2C0C-3036-43CC-9234-10E969938DCB}"/>
    <dgm:cxn modelId="{C180D111-11C4-443C-A399-C40ADD1DA593}" type="presOf" srcId="{C69E044D-B7C6-43DF-A3C9-8E3CB9DAA172}" destId="{483E543A-9FB6-40BA-85DF-05BF70D739FF}" srcOrd="0" destOrd="0" presId="urn:microsoft.com/office/officeart/2008/layout/VerticalCurvedList"/>
    <dgm:cxn modelId="{A11E3B12-1828-45A7-86C3-BB85832DF84D}" type="presOf" srcId="{CA077D98-8478-47EA-B6A9-99ACE60C64D4}" destId="{D79B43FC-100B-4A0D-A4D5-0D2D04B99064}"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29DA474E-5DFA-4C66-882F-319C49ABBB19}" type="presOf" srcId="{6750AC01-D39D-4F3A-9DC8-2A211EE986A2}" destId="{58319267-C71E-43C9-94E1-827D0616C7A7}" srcOrd="0" destOrd="0" presId="urn:microsoft.com/office/officeart/2008/layout/VerticalCurvedList"/>
    <dgm:cxn modelId="{7084AA77-BACB-46CB-AE4A-77B62D3ED1AF}" type="presOf" srcId="{5605D28D-2CE6-4513-8566-952984E21E14}" destId="{E131CE4A-9776-44F4-BC03-867682E21374}" srcOrd="0" destOrd="0" presId="urn:microsoft.com/office/officeart/2008/layout/VerticalCurvedList"/>
    <dgm:cxn modelId="{1CE9C15A-1D3A-4210-8494-6BE5B5F0E245}" type="presOf" srcId="{EEB6EBE3-5950-4726-A10D-4E5E409D34AA}" destId="{049464B9-EA86-4A7A-8CBE-ADF146DB6B76}"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FAF3F884-F0CF-440F-8CB1-B7648AB1B138}" srcId="{7E5AA53B-3EEE-4DE4-BB81-9044890C2946}" destId="{5605D28D-2CE6-4513-8566-952984E21E14}" srcOrd="2" destOrd="0" parTransId="{EB15AB98-362B-4E70-A3DA-995FC3E8BA79}" sibTransId="{823D1971-2C4D-4EC5-A874-2F463DE37109}"/>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ABBEA6DC-1228-4550-85CB-F9C0A1C1EFD6}" srcId="{7E5AA53B-3EEE-4DE4-BB81-9044890C2946}" destId="{C69E044D-B7C6-43DF-A3C9-8E3CB9DAA172}" srcOrd="3" destOrd="0" parTransId="{5489078D-F476-4B2E-8630-9112FBD5C134}" sibTransId="{4B6083D4-939B-4C12-9001-634FA5FBBF07}"/>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987EB7C0-CA3E-4874-85E0-01E9060A2D35}" type="presParOf" srcId="{90561C55-3C6E-4D53-85E1-2C50BCDDA392}" destId="{E131CE4A-9776-44F4-BC03-867682E21374}" srcOrd="5" destOrd="0" presId="urn:microsoft.com/office/officeart/2008/layout/VerticalCurvedList"/>
    <dgm:cxn modelId="{91E55363-8DCA-455E-A203-06A9410994CB}" type="presParOf" srcId="{90561C55-3C6E-4D53-85E1-2C50BCDDA392}" destId="{AC9A216A-8375-48F9-A4E6-8E0B64C0209B}" srcOrd="6" destOrd="0" presId="urn:microsoft.com/office/officeart/2008/layout/VerticalCurvedList"/>
    <dgm:cxn modelId="{D866D586-1293-4049-B6E3-B467C1D5ED64}" type="presParOf" srcId="{AC9A216A-8375-48F9-A4E6-8E0B64C0209B}" destId="{A965097E-32F1-4AB8-8C4E-2814A7596B2F}" srcOrd="0" destOrd="0" presId="urn:microsoft.com/office/officeart/2008/layout/VerticalCurvedList"/>
    <dgm:cxn modelId="{5EED45E1-1453-47D0-9D92-ECEAFDE4AFA8}" type="presParOf" srcId="{90561C55-3C6E-4D53-85E1-2C50BCDDA392}" destId="{483E543A-9FB6-40BA-85DF-05BF70D739FF}" srcOrd="7" destOrd="0" presId="urn:microsoft.com/office/officeart/2008/layout/VerticalCurvedList"/>
    <dgm:cxn modelId="{27C1B718-343C-4DDD-98C3-5288C32151C3}" type="presParOf" srcId="{90561C55-3C6E-4D53-85E1-2C50BCDDA392}" destId="{E2BA016B-9DB4-408A-975B-96B09A5CA61C}" srcOrd="8" destOrd="0" presId="urn:microsoft.com/office/officeart/2008/layout/VerticalCurvedList"/>
    <dgm:cxn modelId="{3489B684-8940-41E6-BF82-40744B437F6A}" type="presParOf" srcId="{E2BA016B-9DB4-408A-975B-96B09A5CA61C}" destId="{E80670A9-D5BD-43C1-92CE-8EB6A377F920}" srcOrd="0" destOrd="0" presId="urn:microsoft.com/office/officeart/2008/layout/VerticalCurvedList"/>
    <dgm:cxn modelId="{1A5551FE-0E86-4486-814B-70B9E91D6F79}" type="presParOf" srcId="{90561C55-3C6E-4D53-85E1-2C50BCDDA392}" destId="{049464B9-EA86-4A7A-8CBE-ADF146DB6B76}" srcOrd="9" destOrd="0" presId="urn:microsoft.com/office/officeart/2008/layout/VerticalCurvedList"/>
    <dgm:cxn modelId="{8D9A8904-74A0-4539-92B4-20E601B1A6E0}" type="presParOf" srcId="{90561C55-3C6E-4D53-85E1-2C50BCDDA392}" destId="{10F2C452-7372-4CD5-8442-E863E3184F3D}" srcOrd="10" destOrd="0" presId="urn:microsoft.com/office/officeart/2008/layout/VerticalCurvedList"/>
    <dgm:cxn modelId="{37AC1B9A-3A3B-4583-9A11-512E61FB9E69}" type="presParOf" srcId="{10F2C452-7372-4CD5-8442-E863E3184F3D}" destId="{964B3745-AB5E-400A-B67F-3C4F22AF5D9D}"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rtlCol="0"/>
        <a:lstStyle/>
        <a:p>
          <a:pPr rtl="0"/>
          <a:endParaRPr lang="en-US"/>
        </a:p>
      </dgm:t>
    </dgm:pt>
    <dgm:pt modelId="{6750AC01-D39D-4F3A-9DC8-2A211EE986A2}">
      <dgm:prSet phldrT="[Text]"/>
      <dgm:spPr/>
      <dgm:t>
        <a:bodyPr rtlCol="0"/>
        <a:lstStyle/>
        <a:p>
          <a:pPr rtl="0">
            <a:lnSpc>
              <a:spcPct val="100000"/>
            </a:lnSpc>
          </a:pPr>
          <a:r>
            <a:rPr lang="pt-PT" noProof="0"/>
            <a:t>EXOSOMES</a:t>
          </a:r>
        </a:p>
      </dgm:t>
    </dgm:pt>
    <dgm:pt modelId="{720680DC-AAA4-4434-A582-60EBCC5BA355}" type="parTrans" cxnId="{0B5DAE5F-BCDC-4BF7-A6E7-CF856886A64D}">
      <dgm:prSet/>
      <dgm:spPr/>
      <dgm:t>
        <a:bodyPr rtlCol="0"/>
        <a:lstStyle/>
        <a:p>
          <a:pPr rtl="0"/>
          <a:endParaRPr lang="pt-PT" noProof="0"/>
        </a:p>
      </dgm:t>
    </dgm:pt>
    <dgm:pt modelId="{CA077D98-8478-47EA-B6A9-99ACE60C64D4}" type="sibTrans" cxnId="{0B5DAE5F-BCDC-4BF7-A6E7-CF856886A64D}">
      <dgm:prSet/>
      <dgm:spPr/>
      <dgm:t>
        <a:bodyPr rtlCol="0"/>
        <a:lstStyle/>
        <a:p>
          <a:pPr rtl="0"/>
          <a:endParaRPr lang="pt-PT" noProof="0"/>
        </a:p>
      </dgm:t>
    </dgm:pt>
    <dgm:pt modelId="{0BEF68B8-1228-47BB-83B5-7B9CD1E3F84E}">
      <dgm:prSet phldrT="[Text]"/>
      <dgm:spPr/>
      <dgm:t>
        <a:bodyPr rtlCol="0"/>
        <a:lstStyle/>
        <a:p>
          <a:pPr rtl="0">
            <a:lnSpc>
              <a:spcPct val="100000"/>
            </a:lnSpc>
          </a:pPr>
          <a:r>
            <a:rPr lang="pt-PT" noProof="0" dirty="0"/>
            <a:t>HAIR CARE EXOSOMES</a:t>
          </a:r>
        </a:p>
      </dgm:t>
    </dgm:pt>
    <dgm:pt modelId="{ED3A4BC2-B75A-4952-A38B-A42B5995DF05}" type="parTrans" cxnId="{EDEF4F82-1237-4639-A0F7-385C1897CE66}">
      <dgm:prSet/>
      <dgm:spPr/>
      <dgm:t>
        <a:bodyPr rtlCol="0"/>
        <a:lstStyle/>
        <a:p>
          <a:pPr rtl="0"/>
          <a:endParaRPr lang="pt-PT" noProof="0"/>
        </a:p>
      </dgm:t>
    </dgm:pt>
    <dgm:pt modelId="{FD949706-EDCC-4ADC-8EDF-8EDA49C92325}" type="sibTrans" cxnId="{EDEF4F82-1237-4639-A0F7-385C1897CE66}">
      <dgm:prSet/>
      <dgm:spPr/>
      <dgm:t>
        <a:bodyPr rtlCol="0"/>
        <a:lstStyle/>
        <a:p>
          <a:pPr rtl="0"/>
          <a:endParaRPr lang="pt-PT" noProof="0"/>
        </a:p>
      </dgm:t>
    </dgm:pt>
    <dgm:pt modelId="{5605D28D-2CE6-4513-8566-952984E21E14}">
      <dgm:prSet phldrT="[Text]"/>
      <dgm:spPr/>
      <dgm:t>
        <a:bodyPr rtlCol="0"/>
        <a:lstStyle/>
        <a:p>
          <a:pPr rtl="0">
            <a:lnSpc>
              <a:spcPct val="100000"/>
            </a:lnSpc>
          </a:pPr>
          <a:r>
            <a:rPr lang="pt-PT" b="1" noProof="0" dirty="0">
              <a:solidFill>
                <a:srgbClr val="FF0000"/>
              </a:solidFill>
            </a:rPr>
            <a:t>SKINCARE EXOSOMES</a:t>
          </a:r>
        </a:p>
      </dgm:t>
    </dgm:pt>
    <dgm:pt modelId="{EB15AB98-362B-4E70-A3DA-995FC3E8BA79}" type="parTrans" cxnId="{FAF3F884-F0CF-440F-8CB1-B7648AB1B138}">
      <dgm:prSet/>
      <dgm:spPr/>
      <dgm:t>
        <a:bodyPr rtlCol="0"/>
        <a:lstStyle/>
        <a:p>
          <a:pPr rtl="0"/>
          <a:endParaRPr lang="pt-PT" noProof="0"/>
        </a:p>
      </dgm:t>
    </dgm:pt>
    <dgm:pt modelId="{823D1971-2C4D-4EC5-A874-2F463DE37109}" type="sibTrans" cxnId="{FAF3F884-F0CF-440F-8CB1-B7648AB1B138}">
      <dgm:prSet/>
      <dgm:spPr/>
      <dgm:t>
        <a:bodyPr rtlCol="0"/>
        <a:lstStyle/>
        <a:p>
          <a:pPr rtl="0"/>
          <a:endParaRPr lang="pt-PT" noProof="0"/>
        </a:p>
      </dgm:t>
    </dgm:pt>
    <dgm:pt modelId="{70AE8E3C-D84B-4DF1-B0E6-F50A876F5652}">
      <dgm:prSet phldrT="[Text]"/>
      <dgm:spPr/>
      <dgm:t>
        <a:bodyPr rtlCol="0"/>
        <a:lstStyle/>
        <a:p>
          <a:pPr rtl="0"/>
          <a:r>
            <a:rPr lang="pt-PT" noProof="0" dirty="0"/>
            <a:t>SUMMARY OF MESOSYSTEM EXOSOMES</a:t>
          </a:r>
          <a:endParaRPr lang="pt-PT" b="0" noProof="0" dirty="0">
            <a:solidFill>
              <a:schemeClr val="bg1"/>
            </a:solidFill>
          </a:endParaRPr>
        </a:p>
      </dgm:t>
    </dgm:pt>
    <dgm:pt modelId="{0E932729-01C9-48B9-B45C-A7436BD70C95}" type="parTrans" cxnId="{12061285-476B-4DDB-B1DD-9B6FF77DA13B}">
      <dgm:prSet/>
      <dgm:spPr/>
      <dgm:t>
        <a:bodyPr/>
        <a:lstStyle/>
        <a:p>
          <a:endParaRPr lang="pt-PT"/>
        </a:p>
      </dgm:t>
    </dgm:pt>
    <dgm:pt modelId="{57391418-782D-408E-8791-827AE38B22E6}" type="sibTrans" cxnId="{12061285-476B-4DDB-B1DD-9B6FF77DA13B}">
      <dgm:prSet/>
      <dgm:spPr/>
      <dgm:t>
        <a:bodyPr/>
        <a:lstStyle/>
        <a:p>
          <a:endParaRPr lang="pt-PT"/>
        </a:p>
      </dgm:t>
    </dgm:pt>
    <dgm:pt modelId="{9F94194E-F113-4E18-8B40-72E52B9BAF60}">
      <dgm:prSet phldrT="[Text]"/>
      <dgm:spPr/>
      <dgm:t>
        <a:bodyPr rtlCol="0"/>
        <a:lstStyle/>
        <a:p>
          <a:pPr rtl="0"/>
          <a:r>
            <a:rPr lang="pt-PT" b="0" noProof="0" dirty="0">
              <a:solidFill>
                <a:schemeClr val="bg1"/>
              </a:solidFill>
            </a:rPr>
            <a:t>TREATMENT PROTOCOL</a:t>
          </a:r>
        </a:p>
      </dgm:t>
    </dgm:pt>
    <dgm:pt modelId="{6FD3A3D1-870C-4037-9FC6-70FDFE9A47A0}" type="parTrans" cxnId="{5E788555-1922-479E-AE15-7D1A9AF4E2A6}">
      <dgm:prSet/>
      <dgm:spPr/>
      <dgm:t>
        <a:bodyPr/>
        <a:lstStyle/>
        <a:p>
          <a:endParaRPr lang="pt-PT"/>
        </a:p>
      </dgm:t>
    </dgm:pt>
    <dgm:pt modelId="{B136C93D-E2B7-4387-B30B-888F19218471}" type="sibTrans" cxnId="{5E788555-1922-479E-AE15-7D1A9AF4E2A6}">
      <dgm:prSet/>
      <dgm:spPr/>
      <dgm:t>
        <a:bodyPr/>
        <a:lstStyle/>
        <a:p>
          <a:endParaRPr lang="pt-PT"/>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5"/>
      <dgm:spPr/>
    </dgm:pt>
    <dgm:pt modelId="{D79B43FC-100B-4A0D-A4D5-0D2D04B99064}" type="pres">
      <dgm:prSet presAssocID="{7E5AA53B-3EEE-4DE4-BB81-9044890C2946}" presName="conn" presStyleLbl="parChTrans1D2" presStyleIdx="0" presStyleCnt="1"/>
      <dgm:spPr/>
    </dgm:pt>
    <dgm:pt modelId="{3CAD8DA1-8D53-445C-ACE8-D8449E4F0F55}" type="pres">
      <dgm:prSet presAssocID="{7E5AA53B-3EEE-4DE4-BB81-9044890C2946}" presName="extraNode" presStyleLbl="node1" presStyleIdx="0" presStyleCnt="5"/>
      <dgm:spPr/>
    </dgm:pt>
    <dgm:pt modelId="{429CABD1-4116-474B-81BF-735E2CA9DD00}" type="pres">
      <dgm:prSet presAssocID="{7E5AA53B-3EEE-4DE4-BB81-9044890C2946}" presName="dstNode" presStyleLbl="node1" presStyleIdx="0" presStyleCnt="5"/>
      <dgm:spPr/>
    </dgm:pt>
    <dgm:pt modelId="{58319267-C71E-43C9-94E1-827D0616C7A7}" type="pres">
      <dgm:prSet presAssocID="{6750AC01-D39D-4F3A-9DC8-2A211EE986A2}" presName="text_1" presStyleLbl="node1" presStyleIdx="0" presStyleCnt="5">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5"/>
      <dgm:spPr/>
    </dgm:pt>
    <dgm:pt modelId="{95DE6538-27BD-44AF-A1A8-CA8F6B10FDD2}" type="pres">
      <dgm:prSet presAssocID="{0BEF68B8-1228-47BB-83B5-7B9CD1E3F84E}" presName="text_2" presStyleLbl="node1" presStyleIdx="1" presStyleCnt="5">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5"/>
      <dgm:spPr/>
    </dgm:pt>
    <dgm:pt modelId="{E131CE4A-9776-44F4-BC03-867682E21374}" type="pres">
      <dgm:prSet presAssocID="{5605D28D-2CE6-4513-8566-952984E21E14}" presName="text_3" presStyleLbl="node1" presStyleIdx="2" presStyleCnt="5">
        <dgm:presLayoutVars>
          <dgm:bulletEnabled val="1"/>
        </dgm:presLayoutVars>
      </dgm:prSet>
      <dgm:spPr/>
    </dgm:pt>
    <dgm:pt modelId="{AC9A216A-8375-48F9-A4E6-8E0B64C0209B}" type="pres">
      <dgm:prSet presAssocID="{5605D28D-2CE6-4513-8566-952984E21E14}" presName="accent_3" presStyleCnt="0"/>
      <dgm:spPr/>
    </dgm:pt>
    <dgm:pt modelId="{A965097E-32F1-4AB8-8C4E-2814A7596B2F}" type="pres">
      <dgm:prSet presAssocID="{5605D28D-2CE6-4513-8566-952984E21E14}" presName="accentRepeatNode" presStyleLbl="solidFgAcc1" presStyleIdx="2" presStyleCnt="5"/>
      <dgm:spPr/>
    </dgm:pt>
    <dgm:pt modelId="{9ACC2720-E88C-4E6B-B3AD-F1E7A0C2F18D}" type="pres">
      <dgm:prSet presAssocID="{70AE8E3C-D84B-4DF1-B0E6-F50A876F5652}" presName="text_4" presStyleLbl="node1" presStyleIdx="3" presStyleCnt="5">
        <dgm:presLayoutVars>
          <dgm:bulletEnabled val="1"/>
        </dgm:presLayoutVars>
      </dgm:prSet>
      <dgm:spPr/>
    </dgm:pt>
    <dgm:pt modelId="{13CDD152-152C-45A7-A75A-6ABC95B6CE8A}" type="pres">
      <dgm:prSet presAssocID="{70AE8E3C-D84B-4DF1-B0E6-F50A876F5652}" presName="accent_4" presStyleCnt="0"/>
      <dgm:spPr/>
    </dgm:pt>
    <dgm:pt modelId="{DB3B03DE-AE30-41D0-AE4B-D15C8C969C18}" type="pres">
      <dgm:prSet presAssocID="{70AE8E3C-D84B-4DF1-B0E6-F50A876F5652}" presName="accentRepeatNode" presStyleLbl="solidFgAcc1" presStyleIdx="3" presStyleCnt="5"/>
      <dgm:spPr/>
    </dgm:pt>
    <dgm:pt modelId="{2716E12E-7C04-4AF3-AF12-8F0D6B6CA0B7}" type="pres">
      <dgm:prSet presAssocID="{9F94194E-F113-4E18-8B40-72E52B9BAF60}" presName="text_5" presStyleLbl="node1" presStyleIdx="4" presStyleCnt="5">
        <dgm:presLayoutVars>
          <dgm:bulletEnabled val="1"/>
        </dgm:presLayoutVars>
      </dgm:prSet>
      <dgm:spPr/>
    </dgm:pt>
    <dgm:pt modelId="{1B2EEF94-100D-412C-9F97-A4687B5638B3}" type="pres">
      <dgm:prSet presAssocID="{9F94194E-F113-4E18-8B40-72E52B9BAF60}" presName="accent_5" presStyleCnt="0"/>
      <dgm:spPr/>
    </dgm:pt>
    <dgm:pt modelId="{E8AC465F-5ED4-4589-9581-27C9B84D971A}" type="pres">
      <dgm:prSet presAssocID="{9F94194E-F113-4E18-8B40-72E52B9BAF60}" presName="accentRepeatNode" presStyleLbl="solidFgAcc1" presStyleIdx="4" presStyleCnt="5"/>
      <dgm:spPr/>
    </dgm:pt>
  </dgm:ptLst>
  <dgm:cxnLst>
    <dgm:cxn modelId="{A11E3B12-1828-45A7-86C3-BB85832DF84D}" type="presOf" srcId="{CA077D98-8478-47EA-B6A9-99ACE60C64D4}" destId="{D79B43FC-100B-4A0D-A4D5-0D2D04B99064}" srcOrd="0" destOrd="0" presId="urn:microsoft.com/office/officeart/2008/layout/VerticalCurvedList"/>
    <dgm:cxn modelId="{28DAC740-5FD1-4002-B0D0-F7F927AC33E2}" type="presOf" srcId="{70AE8E3C-D84B-4DF1-B0E6-F50A876F5652}" destId="{9ACC2720-E88C-4E6B-B3AD-F1E7A0C2F18D}"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29DA474E-5DFA-4C66-882F-319C49ABBB19}" type="presOf" srcId="{6750AC01-D39D-4F3A-9DC8-2A211EE986A2}" destId="{58319267-C71E-43C9-94E1-827D0616C7A7}" srcOrd="0" destOrd="0" presId="urn:microsoft.com/office/officeart/2008/layout/VerticalCurvedList"/>
    <dgm:cxn modelId="{5E788555-1922-479E-AE15-7D1A9AF4E2A6}" srcId="{7E5AA53B-3EEE-4DE4-BB81-9044890C2946}" destId="{9F94194E-F113-4E18-8B40-72E52B9BAF60}" srcOrd="4" destOrd="0" parTransId="{6FD3A3D1-870C-4037-9FC6-70FDFE9A47A0}" sibTransId="{B136C93D-E2B7-4387-B30B-888F19218471}"/>
    <dgm:cxn modelId="{7084AA77-BACB-46CB-AE4A-77B62D3ED1AF}" type="presOf" srcId="{5605D28D-2CE6-4513-8566-952984E21E14}" destId="{E131CE4A-9776-44F4-BC03-867682E21374}"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CA6E5584-3005-408F-90A6-1427356A0BE0}" type="presOf" srcId="{9F94194E-F113-4E18-8B40-72E52B9BAF60}" destId="{2716E12E-7C04-4AF3-AF12-8F0D6B6CA0B7}" srcOrd="0" destOrd="0" presId="urn:microsoft.com/office/officeart/2008/layout/VerticalCurvedList"/>
    <dgm:cxn modelId="{FAF3F884-F0CF-440F-8CB1-B7648AB1B138}" srcId="{7E5AA53B-3EEE-4DE4-BB81-9044890C2946}" destId="{5605D28D-2CE6-4513-8566-952984E21E14}" srcOrd="2" destOrd="0" parTransId="{EB15AB98-362B-4E70-A3DA-995FC3E8BA79}" sibTransId="{823D1971-2C4D-4EC5-A874-2F463DE37109}"/>
    <dgm:cxn modelId="{12061285-476B-4DDB-B1DD-9B6FF77DA13B}" srcId="{7E5AA53B-3EEE-4DE4-BB81-9044890C2946}" destId="{70AE8E3C-D84B-4DF1-B0E6-F50A876F5652}" srcOrd="3" destOrd="0" parTransId="{0E932729-01C9-48B9-B45C-A7436BD70C95}" sibTransId="{57391418-782D-408E-8791-827AE38B22E6}"/>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987EB7C0-CA3E-4874-85E0-01E9060A2D35}" type="presParOf" srcId="{90561C55-3C6E-4D53-85E1-2C50BCDDA392}" destId="{E131CE4A-9776-44F4-BC03-867682E21374}" srcOrd="5" destOrd="0" presId="urn:microsoft.com/office/officeart/2008/layout/VerticalCurvedList"/>
    <dgm:cxn modelId="{91E55363-8DCA-455E-A203-06A9410994CB}" type="presParOf" srcId="{90561C55-3C6E-4D53-85E1-2C50BCDDA392}" destId="{AC9A216A-8375-48F9-A4E6-8E0B64C0209B}" srcOrd="6" destOrd="0" presId="urn:microsoft.com/office/officeart/2008/layout/VerticalCurvedList"/>
    <dgm:cxn modelId="{D866D586-1293-4049-B6E3-B467C1D5ED64}" type="presParOf" srcId="{AC9A216A-8375-48F9-A4E6-8E0B64C0209B}" destId="{A965097E-32F1-4AB8-8C4E-2814A7596B2F}" srcOrd="0" destOrd="0" presId="urn:microsoft.com/office/officeart/2008/layout/VerticalCurvedList"/>
    <dgm:cxn modelId="{FD75658F-BF09-45B2-A483-EB9A01F1E385}" type="presParOf" srcId="{90561C55-3C6E-4D53-85E1-2C50BCDDA392}" destId="{9ACC2720-E88C-4E6B-B3AD-F1E7A0C2F18D}" srcOrd="7" destOrd="0" presId="urn:microsoft.com/office/officeart/2008/layout/VerticalCurvedList"/>
    <dgm:cxn modelId="{0EDF9314-E819-4D48-8B64-F47AD42466BB}" type="presParOf" srcId="{90561C55-3C6E-4D53-85E1-2C50BCDDA392}" destId="{13CDD152-152C-45A7-A75A-6ABC95B6CE8A}" srcOrd="8" destOrd="0" presId="urn:microsoft.com/office/officeart/2008/layout/VerticalCurvedList"/>
    <dgm:cxn modelId="{EA5D57B8-E9D3-4149-86C4-B640AB5DB14F}" type="presParOf" srcId="{13CDD152-152C-45A7-A75A-6ABC95B6CE8A}" destId="{DB3B03DE-AE30-41D0-AE4B-D15C8C969C18}" srcOrd="0" destOrd="0" presId="urn:microsoft.com/office/officeart/2008/layout/VerticalCurvedList"/>
    <dgm:cxn modelId="{7E5084CA-0225-4C5B-A45A-2A9F7E86EBCF}" type="presParOf" srcId="{90561C55-3C6E-4D53-85E1-2C50BCDDA392}" destId="{2716E12E-7C04-4AF3-AF12-8F0D6B6CA0B7}" srcOrd="9" destOrd="0" presId="urn:microsoft.com/office/officeart/2008/layout/VerticalCurvedList"/>
    <dgm:cxn modelId="{8DA409FF-EF9A-40CC-B27C-A503DD469D58}" type="presParOf" srcId="{90561C55-3C6E-4D53-85E1-2C50BCDDA392}" destId="{1B2EEF94-100D-412C-9F97-A4687B5638B3}" srcOrd="10" destOrd="0" presId="urn:microsoft.com/office/officeart/2008/layout/VerticalCurvedList"/>
    <dgm:cxn modelId="{AE1A585B-38F4-4CA8-983A-485289F6F452}" type="presParOf" srcId="{1B2EEF94-100D-412C-9F97-A4687B5638B3}" destId="{E8AC465F-5ED4-4589-9581-27C9B84D971A}"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rtlCol="0"/>
        <a:lstStyle/>
        <a:p>
          <a:pPr rtl="0"/>
          <a:endParaRPr lang="en-US"/>
        </a:p>
      </dgm:t>
    </dgm:pt>
    <dgm:pt modelId="{6750AC01-D39D-4F3A-9DC8-2A211EE986A2}">
      <dgm:prSet phldrT="[Text]"/>
      <dgm:spPr/>
      <dgm:t>
        <a:bodyPr rtlCol="0"/>
        <a:lstStyle/>
        <a:p>
          <a:pPr rtl="0">
            <a:lnSpc>
              <a:spcPct val="100000"/>
            </a:lnSpc>
          </a:pPr>
          <a:r>
            <a:rPr lang="pt-PT" noProof="0"/>
            <a:t>EXOSOMES</a:t>
          </a:r>
        </a:p>
      </dgm:t>
    </dgm:pt>
    <dgm:pt modelId="{720680DC-AAA4-4434-A582-60EBCC5BA355}" type="parTrans" cxnId="{0B5DAE5F-BCDC-4BF7-A6E7-CF856886A64D}">
      <dgm:prSet/>
      <dgm:spPr/>
      <dgm:t>
        <a:bodyPr rtlCol="0"/>
        <a:lstStyle/>
        <a:p>
          <a:pPr rtl="0"/>
          <a:endParaRPr lang="pt-PT" noProof="0"/>
        </a:p>
      </dgm:t>
    </dgm:pt>
    <dgm:pt modelId="{CA077D98-8478-47EA-B6A9-99ACE60C64D4}" type="sibTrans" cxnId="{0B5DAE5F-BCDC-4BF7-A6E7-CF856886A64D}">
      <dgm:prSet/>
      <dgm:spPr/>
      <dgm:t>
        <a:bodyPr rtlCol="0"/>
        <a:lstStyle/>
        <a:p>
          <a:pPr rtl="0"/>
          <a:endParaRPr lang="pt-PT" noProof="0"/>
        </a:p>
      </dgm:t>
    </dgm:pt>
    <dgm:pt modelId="{0BEF68B8-1228-47BB-83B5-7B9CD1E3F84E}">
      <dgm:prSet phldrT="[Text]"/>
      <dgm:spPr/>
      <dgm:t>
        <a:bodyPr rtlCol="0"/>
        <a:lstStyle/>
        <a:p>
          <a:pPr rtl="0">
            <a:lnSpc>
              <a:spcPct val="100000"/>
            </a:lnSpc>
          </a:pPr>
          <a:r>
            <a:rPr lang="pt-PT" noProof="0" dirty="0"/>
            <a:t>HAIR CARE EXOSOMES</a:t>
          </a:r>
        </a:p>
      </dgm:t>
    </dgm:pt>
    <dgm:pt modelId="{ED3A4BC2-B75A-4952-A38B-A42B5995DF05}" type="parTrans" cxnId="{EDEF4F82-1237-4639-A0F7-385C1897CE66}">
      <dgm:prSet/>
      <dgm:spPr/>
      <dgm:t>
        <a:bodyPr rtlCol="0"/>
        <a:lstStyle/>
        <a:p>
          <a:pPr rtl="0"/>
          <a:endParaRPr lang="pt-PT" noProof="0"/>
        </a:p>
      </dgm:t>
    </dgm:pt>
    <dgm:pt modelId="{FD949706-EDCC-4ADC-8EDF-8EDA49C92325}" type="sibTrans" cxnId="{EDEF4F82-1237-4639-A0F7-385C1897CE66}">
      <dgm:prSet/>
      <dgm:spPr/>
      <dgm:t>
        <a:bodyPr rtlCol="0"/>
        <a:lstStyle/>
        <a:p>
          <a:pPr rtl="0"/>
          <a:endParaRPr lang="pt-PT" noProof="0"/>
        </a:p>
      </dgm:t>
    </dgm:pt>
    <dgm:pt modelId="{5605D28D-2CE6-4513-8566-952984E21E14}">
      <dgm:prSet phldrT="[Text]"/>
      <dgm:spPr/>
      <dgm:t>
        <a:bodyPr rtlCol="0"/>
        <a:lstStyle/>
        <a:p>
          <a:pPr rtl="0">
            <a:lnSpc>
              <a:spcPct val="100000"/>
            </a:lnSpc>
          </a:pPr>
          <a:r>
            <a:rPr lang="pt-PT" b="0" noProof="0" dirty="0">
              <a:solidFill>
                <a:schemeClr val="bg1"/>
              </a:solidFill>
            </a:rPr>
            <a:t>SKINCARE EXOSOMES</a:t>
          </a:r>
        </a:p>
      </dgm:t>
    </dgm:pt>
    <dgm:pt modelId="{EB15AB98-362B-4E70-A3DA-995FC3E8BA79}" type="parTrans" cxnId="{FAF3F884-F0CF-440F-8CB1-B7648AB1B138}">
      <dgm:prSet/>
      <dgm:spPr/>
      <dgm:t>
        <a:bodyPr rtlCol="0"/>
        <a:lstStyle/>
        <a:p>
          <a:pPr rtl="0"/>
          <a:endParaRPr lang="pt-PT" noProof="0"/>
        </a:p>
      </dgm:t>
    </dgm:pt>
    <dgm:pt modelId="{823D1971-2C4D-4EC5-A874-2F463DE37109}" type="sibTrans" cxnId="{FAF3F884-F0CF-440F-8CB1-B7648AB1B138}">
      <dgm:prSet/>
      <dgm:spPr/>
      <dgm:t>
        <a:bodyPr rtlCol="0"/>
        <a:lstStyle/>
        <a:p>
          <a:pPr rtl="0"/>
          <a:endParaRPr lang="pt-PT" noProof="0"/>
        </a:p>
      </dgm:t>
    </dgm:pt>
    <dgm:pt modelId="{70AE8E3C-D84B-4DF1-B0E6-F50A876F5652}">
      <dgm:prSet phldrT="[Text]"/>
      <dgm:spPr/>
      <dgm:t>
        <a:bodyPr rtlCol="0"/>
        <a:lstStyle/>
        <a:p>
          <a:pPr rtl="0"/>
          <a:r>
            <a:rPr lang="pt-PT" noProof="0" dirty="0">
              <a:solidFill>
                <a:srgbClr val="FF0000"/>
              </a:solidFill>
            </a:rPr>
            <a:t>SUMMARY OF MESOSYSTEM EXOSOMES</a:t>
          </a:r>
          <a:endParaRPr lang="pt-PT" b="1" noProof="0" dirty="0">
            <a:solidFill>
              <a:srgbClr val="FF0000"/>
            </a:solidFill>
          </a:endParaRPr>
        </a:p>
      </dgm:t>
    </dgm:pt>
    <dgm:pt modelId="{0E932729-01C9-48B9-B45C-A7436BD70C95}" type="parTrans" cxnId="{12061285-476B-4DDB-B1DD-9B6FF77DA13B}">
      <dgm:prSet/>
      <dgm:spPr/>
      <dgm:t>
        <a:bodyPr/>
        <a:lstStyle/>
        <a:p>
          <a:endParaRPr lang="pt-PT"/>
        </a:p>
      </dgm:t>
    </dgm:pt>
    <dgm:pt modelId="{57391418-782D-408E-8791-827AE38B22E6}" type="sibTrans" cxnId="{12061285-476B-4DDB-B1DD-9B6FF77DA13B}">
      <dgm:prSet/>
      <dgm:spPr/>
      <dgm:t>
        <a:bodyPr/>
        <a:lstStyle/>
        <a:p>
          <a:endParaRPr lang="pt-PT"/>
        </a:p>
      </dgm:t>
    </dgm:pt>
    <dgm:pt modelId="{55A606D5-D1FF-4DE0-9156-6A5B7B144F14}">
      <dgm:prSet phldrT="[Text]"/>
      <dgm:spPr/>
      <dgm:t>
        <a:bodyPr rtlCol="0"/>
        <a:lstStyle/>
        <a:p>
          <a:pPr rtl="0"/>
          <a:r>
            <a:rPr lang="pt-PT" b="0" noProof="0" dirty="0">
              <a:solidFill>
                <a:schemeClr val="bg1"/>
              </a:solidFill>
            </a:rPr>
            <a:t>TREATMENT PROTOCOL</a:t>
          </a:r>
        </a:p>
      </dgm:t>
    </dgm:pt>
    <dgm:pt modelId="{AB74895A-4C38-466A-8F45-76425F13041B}" type="parTrans" cxnId="{B6906CDB-0659-4164-BF82-509223D7C8C8}">
      <dgm:prSet/>
      <dgm:spPr/>
      <dgm:t>
        <a:bodyPr/>
        <a:lstStyle/>
        <a:p>
          <a:endParaRPr lang="pt-PT"/>
        </a:p>
      </dgm:t>
    </dgm:pt>
    <dgm:pt modelId="{55121A80-C1B4-4279-9236-5B183294A849}" type="sibTrans" cxnId="{B6906CDB-0659-4164-BF82-509223D7C8C8}">
      <dgm:prSet/>
      <dgm:spPr/>
      <dgm:t>
        <a:bodyPr/>
        <a:lstStyle/>
        <a:p>
          <a:endParaRPr lang="pt-PT"/>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5"/>
      <dgm:spPr/>
    </dgm:pt>
    <dgm:pt modelId="{D79B43FC-100B-4A0D-A4D5-0D2D04B99064}" type="pres">
      <dgm:prSet presAssocID="{7E5AA53B-3EEE-4DE4-BB81-9044890C2946}" presName="conn" presStyleLbl="parChTrans1D2" presStyleIdx="0" presStyleCnt="1"/>
      <dgm:spPr/>
    </dgm:pt>
    <dgm:pt modelId="{3CAD8DA1-8D53-445C-ACE8-D8449E4F0F55}" type="pres">
      <dgm:prSet presAssocID="{7E5AA53B-3EEE-4DE4-BB81-9044890C2946}" presName="extraNode" presStyleLbl="node1" presStyleIdx="0" presStyleCnt="5"/>
      <dgm:spPr/>
    </dgm:pt>
    <dgm:pt modelId="{429CABD1-4116-474B-81BF-735E2CA9DD00}" type="pres">
      <dgm:prSet presAssocID="{7E5AA53B-3EEE-4DE4-BB81-9044890C2946}" presName="dstNode" presStyleLbl="node1" presStyleIdx="0" presStyleCnt="5"/>
      <dgm:spPr/>
    </dgm:pt>
    <dgm:pt modelId="{58319267-C71E-43C9-94E1-827D0616C7A7}" type="pres">
      <dgm:prSet presAssocID="{6750AC01-D39D-4F3A-9DC8-2A211EE986A2}" presName="text_1" presStyleLbl="node1" presStyleIdx="0" presStyleCnt="5">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5"/>
      <dgm:spPr/>
    </dgm:pt>
    <dgm:pt modelId="{95DE6538-27BD-44AF-A1A8-CA8F6B10FDD2}" type="pres">
      <dgm:prSet presAssocID="{0BEF68B8-1228-47BB-83B5-7B9CD1E3F84E}" presName="text_2" presStyleLbl="node1" presStyleIdx="1" presStyleCnt="5">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5"/>
      <dgm:spPr/>
    </dgm:pt>
    <dgm:pt modelId="{E131CE4A-9776-44F4-BC03-867682E21374}" type="pres">
      <dgm:prSet presAssocID="{5605D28D-2CE6-4513-8566-952984E21E14}" presName="text_3" presStyleLbl="node1" presStyleIdx="2" presStyleCnt="5">
        <dgm:presLayoutVars>
          <dgm:bulletEnabled val="1"/>
        </dgm:presLayoutVars>
      </dgm:prSet>
      <dgm:spPr/>
    </dgm:pt>
    <dgm:pt modelId="{AC9A216A-8375-48F9-A4E6-8E0B64C0209B}" type="pres">
      <dgm:prSet presAssocID="{5605D28D-2CE6-4513-8566-952984E21E14}" presName="accent_3" presStyleCnt="0"/>
      <dgm:spPr/>
    </dgm:pt>
    <dgm:pt modelId="{A965097E-32F1-4AB8-8C4E-2814A7596B2F}" type="pres">
      <dgm:prSet presAssocID="{5605D28D-2CE6-4513-8566-952984E21E14}" presName="accentRepeatNode" presStyleLbl="solidFgAcc1" presStyleIdx="2" presStyleCnt="5"/>
      <dgm:spPr/>
    </dgm:pt>
    <dgm:pt modelId="{9ACC2720-E88C-4E6B-B3AD-F1E7A0C2F18D}" type="pres">
      <dgm:prSet presAssocID="{70AE8E3C-D84B-4DF1-B0E6-F50A876F5652}" presName="text_4" presStyleLbl="node1" presStyleIdx="3" presStyleCnt="5">
        <dgm:presLayoutVars>
          <dgm:bulletEnabled val="1"/>
        </dgm:presLayoutVars>
      </dgm:prSet>
      <dgm:spPr/>
    </dgm:pt>
    <dgm:pt modelId="{13CDD152-152C-45A7-A75A-6ABC95B6CE8A}" type="pres">
      <dgm:prSet presAssocID="{70AE8E3C-D84B-4DF1-B0E6-F50A876F5652}" presName="accent_4" presStyleCnt="0"/>
      <dgm:spPr/>
    </dgm:pt>
    <dgm:pt modelId="{DB3B03DE-AE30-41D0-AE4B-D15C8C969C18}" type="pres">
      <dgm:prSet presAssocID="{70AE8E3C-D84B-4DF1-B0E6-F50A876F5652}" presName="accentRepeatNode" presStyleLbl="solidFgAcc1" presStyleIdx="3" presStyleCnt="5"/>
      <dgm:spPr/>
    </dgm:pt>
    <dgm:pt modelId="{F4D27032-734E-45E1-B86E-D294B917AA76}" type="pres">
      <dgm:prSet presAssocID="{55A606D5-D1FF-4DE0-9156-6A5B7B144F14}" presName="text_5" presStyleLbl="node1" presStyleIdx="4" presStyleCnt="5">
        <dgm:presLayoutVars>
          <dgm:bulletEnabled val="1"/>
        </dgm:presLayoutVars>
      </dgm:prSet>
      <dgm:spPr/>
    </dgm:pt>
    <dgm:pt modelId="{2C214D74-9CD3-44CB-956B-3DCE76B4F519}" type="pres">
      <dgm:prSet presAssocID="{55A606D5-D1FF-4DE0-9156-6A5B7B144F14}" presName="accent_5" presStyleCnt="0"/>
      <dgm:spPr/>
    </dgm:pt>
    <dgm:pt modelId="{F53AD9FE-DDF9-4926-8FF2-24C3FBF8E706}" type="pres">
      <dgm:prSet presAssocID="{55A606D5-D1FF-4DE0-9156-6A5B7B144F14}" presName="accentRepeatNode" presStyleLbl="solidFgAcc1" presStyleIdx="4" presStyleCnt="5"/>
      <dgm:spPr/>
    </dgm:pt>
  </dgm:ptLst>
  <dgm:cxnLst>
    <dgm:cxn modelId="{A11E3B12-1828-45A7-86C3-BB85832DF84D}" type="presOf" srcId="{CA077D98-8478-47EA-B6A9-99ACE60C64D4}" destId="{D79B43FC-100B-4A0D-A4D5-0D2D04B99064}" srcOrd="0" destOrd="0" presId="urn:microsoft.com/office/officeart/2008/layout/VerticalCurvedList"/>
    <dgm:cxn modelId="{28DAC740-5FD1-4002-B0D0-F7F927AC33E2}" type="presOf" srcId="{70AE8E3C-D84B-4DF1-B0E6-F50A876F5652}" destId="{9ACC2720-E88C-4E6B-B3AD-F1E7A0C2F18D}"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582F9B4D-BD69-4BD4-BFDB-D024E104F7D1}" type="presOf" srcId="{55A606D5-D1FF-4DE0-9156-6A5B7B144F14}" destId="{F4D27032-734E-45E1-B86E-D294B917AA76}" srcOrd="0" destOrd="0" presId="urn:microsoft.com/office/officeart/2008/layout/VerticalCurvedList"/>
    <dgm:cxn modelId="{29DA474E-5DFA-4C66-882F-319C49ABBB19}" type="presOf" srcId="{6750AC01-D39D-4F3A-9DC8-2A211EE986A2}" destId="{58319267-C71E-43C9-94E1-827D0616C7A7}" srcOrd="0" destOrd="0" presId="urn:microsoft.com/office/officeart/2008/layout/VerticalCurvedList"/>
    <dgm:cxn modelId="{7084AA77-BACB-46CB-AE4A-77B62D3ED1AF}" type="presOf" srcId="{5605D28D-2CE6-4513-8566-952984E21E14}" destId="{E131CE4A-9776-44F4-BC03-867682E21374}"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FAF3F884-F0CF-440F-8CB1-B7648AB1B138}" srcId="{7E5AA53B-3EEE-4DE4-BB81-9044890C2946}" destId="{5605D28D-2CE6-4513-8566-952984E21E14}" srcOrd="2" destOrd="0" parTransId="{EB15AB98-362B-4E70-A3DA-995FC3E8BA79}" sibTransId="{823D1971-2C4D-4EC5-A874-2F463DE37109}"/>
    <dgm:cxn modelId="{12061285-476B-4DDB-B1DD-9B6FF77DA13B}" srcId="{7E5AA53B-3EEE-4DE4-BB81-9044890C2946}" destId="{70AE8E3C-D84B-4DF1-B0E6-F50A876F5652}" srcOrd="3" destOrd="0" parTransId="{0E932729-01C9-48B9-B45C-A7436BD70C95}" sibTransId="{57391418-782D-408E-8791-827AE38B22E6}"/>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B6906CDB-0659-4164-BF82-509223D7C8C8}" srcId="{7E5AA53B-3EEE-4DE4-BB81-9044890C2946}" destId="{55A606D5-D1FF-4DE0-9156-6A5B7B144F14}" srcOrd="4" destOrd="0" parTransId="{AB74895A-4C38-466A-8F45-76425F13041B}" sibTransId="{55121A80-C1B4-4279-9236-5B183294A849}"/>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987EB7C0-CA3E-4874-85E0-01E9060A2D35}" type="presParOf" srcId="{90561C55-3C6E-4D53-85E1-2C50BCDDA392}" destId="{E131CE4A-9776-44F4-BC03-867682E21374}" srcOrd="5" destOrd="0" presId="urn:microsoft.com/office/officeart/2008/layout/VerticalCurvedList"/>
    <dgm:cxn modelId="{91E55363-8DCA-455E-A203-06A9410994CB}" type="presParOf" srcId="{90561C55-3C6E-4D53-85E1-2C50BCDDA392}" destId="{AC9A216A-8375-48F9-A4E6-8E0B64C0209B}" srcOrd="6" destOrd="0" presId="urn:microsoft.com/office/officeart/2008/layout/VerticalCurvedList"/>
    <dgm:cxn modelId="{D866D586-1293-4049-B6E3-B467C1D5ED64}" type="presParOf" srcId="{AC9A216A-8375-48F9-A4E6-8E0B64C0209B}" destId="{A965097E-32F1-4AB8-8C4E-2814A7596B2F}" srcOrd="0" destOrd="0" presId="urn:microsoft.com/office/officeart/2008/layout/VerticalCurvedList"/>
    <dgm:cxn modelId="{FD75658F-BF09-45B2-A483-EB9A01F1E385}" type="presParOf" srcId="{90561C55-3C6E-4D53-85E1-2C50BCDDA392}" destId="{9ACC2720-E88C-4E6B-B3AD-F1E7A0C2F18D}" srcOrd="7" destOrd="0" presId="urn:microsoft.com/office/officeart/2008/layout/VerticalCurvedList"/>
    <dgm:cxn modelId="{0EDF9314-E819-4D48-8B64-F47AD42466BB}" type="presParOf" srcId="{90561C55-3C6E-4D53-85E1-2C50BCDDA392}" destId="{13CDD152-152C-45A7-A75A-6ABC95B6CE8A}" srcOrd="8" destOrd="0" presId="urn:microsoft.com/office/officeart/2008/layout/VerticalCurvedList"/>
    <dgm:cxn modelId="{EA5D57B8-E9D3-4149-86C4-B640AB5DB14F}" type="presParOf" srcId="{13CDD152-152C-45A7-A75A-6ABC95B6CE8A}" destId="{DB3B03DE-AE30-41D0-AE4B-D15C8C969C18}" srcOrd="0" destOrd="0" presId="urn:microsoft.com/office/officeart/2008/layout/VerticalCurvedList"/>
    <dgm:cxn modelId="{B93F4F1F-0A9D-4DE9-AB1C-A66687F231C6}" type="presParOf" srcId="{90561C55-3C6E-4D53-85E1-2C50BCDDA392}" destId="{F4D27032-734E-45E1-B86E-D294B917AA76}" srcOrd="9" destOrd="0" presId="urn:microsoft.com/office/officeart/2008/layout/VerticalCurvedList"/>
    <dgm:cxn modelId="{EF1B8472-54E5-43AE-9983-F5C784E72349}" type="presParOf" srcId="{90561C55-3C6E-4D53-85E1-2C50BCDDA392}" destId="{2C214D74-9CD3-44CB-956B-3DCE76B4F519}" srcOrd="10" destOrd="0" presId="urn:microsoft.com/office/officeart/2008/layout/VerticalCurvedList"/>
    <dgm:cxn modelId="{A64C7D83-B677-4618-9C84-A6EB4BC8DE37}" type="presParOf" srcId="{2C214D74-9CD3-44CB-956B-3DCE76B4F519}" destId="{F53AD9FE-DDF9-4926-8FF2-24C3FBF8E70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rtlCol="0"/>
        <a:lstStyle/>
        <a:p>
          <a:pPr rtl="0"/>
          <a:endParaRPr lang="en-US"/>
        </a:p>
      </dgm:t>
    </dgm:pt>
    <dgm:pt modelId="{6750AC01-D39D-4F3A-9DC8-2A211EE986A2}">
      <dgm:prSet phldrT="[Text]"/>
      <dgm:spPr/>
      <dgm:t>
        <a:bodyPr rtlCol="0"/>
        <a:lstStyle/>
        <a:p>
          <a:pPr rtl="0">
            <a:lnSpc>
              <a:spcPct val="100000"/>
            </a:lnSpc>
          </a:pPr>
          <a:r>
            <a:rPr lang="pt-PT" noProof="0"/>
            <a:t>EXOSOMES</a:t>
          </a:r>
        </a:p>
      </dgm:t>
    </dgm:pt>
    <dgm:pt modelId="{720680DC-AAA4-4434-A582-60EBCC5BA355}" type="parTrans" cxnId="{0B5DAE5F-BCDC-4BF7-A6E7-CF856886A64D}">
      <dgm:prSet/>
      <dgm:spPr/>
      <dgm:t>
        <a:bodyPr rtlCol="0"/>
        <a:lstStyle/>
        <a:p>
          <a:pPr rtl="0"/>
          <a:endParaRPr lang="pt-PT" noProof="0"/>
        </a:p>
      </dgm:t>
    </dgm:pt>
    <dgm:pt modelId="{CA077D98-8478-47EA-B6A9-99ACE60C64D4}" type="sibTrans" cxnId="{0B5DAE5F-BCDC-4BF7-A6E7-CF856886A64D}">
      <dgm:prSet/>
      <dgm:spPr/>
      <dgm:t>
        <a:bodyPr rtlCol="0"/>
        <a:lstStyle/>
        <a:p>
          <a:pPr rtl="0"/>
          <a:endParaRPr lang="pt-PT" noProof="0"/>
        </a:p>
      </dgm:t>
    </dgm:pt>
    <dgm:pt modelId="{0BEF68B8-1228-47BB-83B5-7B9CD1E3F84E}">
      <dgm:prSet phldrT="[Text]"/>
      <dgm:spPr/>
      <dgm:t>
        <a:bodyPr rtlCol="0"/>
        <a:lstStyle/>
        <a:p>
          <a:pPr rtl="0">
            <a:lnSpc>
              <a:spcPct val="100000"/>
            </a:lnSpc>
          </a:pPr>
          <a:r>
            <a:rPr lang="pt-PT" noProof="0" dirty="0"/>
            <a:t>HAIR CARE EXOSOMES</a:t>
          </a:r>
        </a:p>
      </dgm:t>
    </dgm:pt>
    <dgm:pt modelId="{ED3A4BC2-B75A-4952-A38B-A42B5995DF05}" type="parTrans" cxnId="{EDEF4F82-1237-4639-A0F7-385C1897CE66}">
      <dgm:prSet/>
      <dgm:spPr/>
      <dgm:t>
        <a:bodyPr rtlCol="0"/>
        <a:lstStyle/>
        <a:p>
          <a:pPr rtl="0"/>
          <a:endParaRPr lang="pt-PT" noProof="0"/>
        </a:p>
      </dgm:t>
    </dgm:pt>
    <dgm:pt modelId="{FD949706-EDCC-4ADC-8EDF-8EDA49C92325}" type="sibTrans" cxnId="{EDEF4F82-1237-4639-A0F7-385C1897CE66}">
      <dgm:prSet/>
      <dgm:spPr/>
      <dgm:t>
        <a:bodyPr rtlCol="0"/>
        <a:lstStyle/>
        <a:p>
          <a:pPr rtl="0"/>
          <a:endParaRPr lang="pt-PT" noProof="0"/>
        </a:p>
      </dgm:t>
    </dgm:pt>
    <dgm:pt modelId="{5605D28D-2CE6-4513-8566-952984E21E14}">
      <dgm:prSet phldrT="[Text]"/>
      <dgm:spPr/>
      <dgm:t>
        <a:bodyPr rtlCol="0"/>
        <a:lstStyle/>
        <a:p>
          <a:pPr rtl="0">
            <a:lnSpc>
              <a:spcPct val="100000"/>
            </a:lnSpc>
          </a:pPr>
          <a:r>
            <a:rPr lang="pt-PT" b="0" noProof="0" dirty="0">
              <a:solidFill>
                <a:schemeClr val="bg1"/>
              </a:solidFill>
            </a:rPr>
            <a:t>SKINCARE EXOSOMES</a:t>
          </a:r>
        </a:p>
      </dgm:t>
    </dgm:pt>
    <dgm:pt modelId="{EB15AB98-362B-4E70-A3DA-995FC3E8BA79}" type="parTrans" cxnId="{FAF3F884-F0CF-440F-8CB1-B7648AB1B138}">
      <dgm:prSet/>
      <dgm:spPr/>
      <dgm:t>
        <a:bodyPr rtlCol="0"/>
        <a:lstStyle/>
        <a:p>
          <a:pPr rtl="0"/>
          <a:endParaRPr lang="pt-PT" noProof="0"/>
        </a:p>
      </dgm:t>
    </dgm:pt>
    <dgm:pt modelId="{823D1971-2C4D-4EC5-A874-2F463DE37109}" type="sibTrans" cxnId="{FAF3F884-F0CF-440F-8CB1-B7648AB1B138}">
      <dgm:prSet/>
      <dgm:spPr/>
      <dgm:t>
        <a:bodyPr rtlCol="0"/>
        <a:lstStyle/>
        <a:p>
          <a:pPr rtl="0"/>
          <a:endParaRPr lang="pt-PT" noProof="0"/>
        </a:p>
      </dgm:t>
    </dgm:pt>
    <dgm:pt modelId="{70AE8E3C-D84B-4DF1-B0E6-F50A876F5652}">
      <dgm:prSet phldrT="[Text]"/>
      <dgm:spPr/>
      <dgm:t>
        <a:bodyPr rtlCol="0"/>
        <a:lstStyle/>
        <a:p>
          <a:pPr rtl="0"/>
          <a:r>
            <a:rPr lang="pt-PT" noProof="0" dirty="0"/>
            <a:t>SUMMARY OF MESOSYSTEM EXOSOMES</a:t>
          </a:r>
          <a:endParaRPr lang="pt-PT" b="1" noProof="0" dirty="0">
            <a:solidFill>
              <a:srgbClr val="FF0000"/>
            </a:solidFill>
          </a:endParaRPr>
        </a:p>
      </dgm:t>
    </dgm:pt>
    <dgm:pt modelId="{0E932729-01C9-48B9-B45C-A7436BD70C95}" type="parTrans" cxnId="{12061285-476B-4DDB-B1DD-9B6FF77DA13B}">
      <dgm:prSet/>
      <dgm:spPr/>
      <dgm:t>
        <a:bodyPr/>
        <a:lstStyle/>
        <a:p>
          <a:endParaRPr lang="pt-PT"/>
        </a:p>
      </dgm:t>
    </dgm:pt>
    <dgm:pt modelId="{57391418-782D-408E-8791-827AE38B22E6}" type="sibTrans" cxnId="{12061285-476B-4DDB-B1DD-9B6FF77DA13B}">
      <dgm:prSet/>
      <dgm:spPr/>
      <dgm:t>
        <a:bodyPr/>
        <a:lstStyle/>
        <a:p>
          <a:endParaRPr lang="pt-PT"/>
        </a:p>
      </dgm:t>
    </dgm:pt>
    <dgm:pt modelId="{55A606D5-D1FF-4DE0-9156-6A5B7B144F14}">
      <dgm:prSet phldrT="[Text]"/>
      <dgm:spPr/>
      <dgm:t>
        <a:bodyPr rtlCol="0"/>
        <a:lstStyle/>
        <a:p>
          <a:pPr rtl="0"/>
          <a:r>
            <a:rPr lang="pt-PT" b="0" noProof="0" dirty="0">
              <a:solidFill>
                <a:srgbClr val="FF0000"/>
              </a:solidFill>
            </a:rPr>
            <a:t>TREATMENT PROTOCOL</a:t>
          </a:r>
        </a:p>
      </dgm:t>
    </dgm:pt>
    <dgm:pt modelId="{AB74895A-4C38-466A-8F45-76425F13041B}" type="parTrans" cxnId="{B6906CDB-0659-4164-BF82-509223D7C8C8}">
      <dgm:prSet/>
      <dgm:spPr/>
      <dgm:t>
        <a:bodyPr/>
        <a:lstStyle/>
        <a:p>
          <a:endParaRPr lang="pt-PT"/>
        </a:p>
      </dgm:t>
    </dgm:pt>
    <dgm:pt modelId="{55121A80-C1B4-4279-9236-5B183294A849}" type="sibTrans" cxnId="{B6906CDB-0659-4164-BF82-509223D7C8C8}">
      <dgm:prSet/>
      <dgm:spPr/>
      <dgm:t>
        <a:bodyPr/>
        <a:lstStyle/>
        <a:p>
          <a:endParaRPr lang="pt-PT"/>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5"/>
      <dgm:spPr/>
    </dgm:pt>
    <dgm:pt modelId="{D79B43FC-100B-4A0D-A4D5-0D2D04B99064}" type="pres">
      <dgm:prSet presAssocID="{7E5AA53B-3EEE-4DE4-BB81-9044890C2946}" presName="conn" presStyleLbl="parChTrans1D2" presStyleIdx="0" presStyleCnt="1"/>
      <dgm:spPr/>
    </dgm:pt>
    <dgm:pt modelId="{3CAD8DA1-8D53-445C-ACE8-D8449E4F0F55}" type="pres">
      <dgm:prSet presAssocID="{7E5AA53B-3EEE-4DE4-BB81-9044890C2946}" presName="extraNode" presStyleLbl="node1" presStyleIdx="0" presStyleCnt="5"/>
      <dgm:spPr/>
    </dgm:pt>
    <dgm:pt modelId="{429CABD1-4116-474B-81BF-735E2CA9DD00}" type="pres">
      <dgm:prSet presAssocID="{7E5AA53B-3EEE-4DE4-BB81-9044890C2946}" presName="dstNode" presStyleLbl="node1" presStyleIdx="0" presStyleCnt="5"/>
      <dgm:spPr/>
    </dgm:pt>
    <dgm:pt modelId="{58319267-C71E-43C9-94E1-827D0616C7A7}" type="pres">
      <dgm:prSet presAssocID="{6750AC01-D39D-4F3A-9DC8-2A211EE986A2}" presName="text_1" presStyleLbl="node1" presStyleIdx="0" presStyleCnt="5">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5"/>
      <dgm:spPr/>
    </dgm:pt>
    <dgm:pt modelId="{95DE6538-27BD-44AF-A1A8-CA8F6B10FDD2}" type="pres">
      <dgm:prSet presAssocID="{0BEF68B8-1228-47BB-83B5-7B9CD1E3F84E}" presName="text_2" presStyleLbl="node1" presStyleIdx="1" presStyleCnt="5">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5"/>
      <dgm:spPr/>
    </dgm:pt>
    <dgm:pt modelId="{E131CE4A-9776-44F4-BC03-867682E21374}" type="pres">
      <dgm:prSet presAssocID="{5605D28D-2CE6-4513-8566-952984E21E14}" presName="text_3" presStyleLbl="node1" presStyleIdx="2" presStyleCnt="5">
        <dgm:presLayoutVars>
          <dgm:bulletEnabled val="1"/>
        </dgm:presLayoutVars>
      </dgm:prSet>
      <dgm:spPr/>
    </dgm:pt>
    <dgm:pt modelId="{AC9A216A-8375-48F9-A4E6-8E0B64C0209B}" type="pres">
      <dgm:prSet presAssocID="{5605D28D-2CE6-4513-8566-952984E21E14}" presName="accent_3" presStyleCnt="0"/>
      <dgm:spPr/>
    </dgm:pt>
    <dgm:pt modelId="{A965097E-32F1-4AB8-8C4E-2814A7596B2F}" type="pres">
      <dgm:prSet presAssocID="{5605D28D-2CE6-4513-8566-952984E21E14}" presName="accentRepeatNode" presStyleLbl="solidFgAcc1" presStyleIdx="2" presStyleCnt="5"/>
      <dgm:spPr/>
    </dgm:pt>
    <dgm:pt modelId="{9ACC2720-E88C-4E6B-B3AD-F1E7A0C2F18D}" type="pres">
      <dgm:prSet presAssocID="{70AE8E3C-D84B-4DF1-B0E6-F50A876F5652}" presName="text_4" presStyleLbl="node1" presStyleIdx="3" presStyleCnt="5">
        <dgm:presLayoutVars>
          <dgm:bulletEnabled val="1"/>
        </dgm:presLayoutVars>
      </dgm:prSet>
      <dgm:spPr/>
    </dgm:pt>
    <dgm:pt modelId="{13CDD152-152C-45A7-A75A-6ABC95B6CE8A}" type="pres">
      <dgm:prSet presAssocID="{70AE8E3C-D84B-4DF1-B0E6-F50A876F5652}" presName="accent_4" presStyleCnt="0"/>
      <dgm:spPr/>
    </dgm:pt>
    <dgm:pt modelId="{DB3B03DE-AE30-41D0-AE4B-D15C8C969C18}" type="pres">
      <dgm:prSet presAssocID="{70AE8E3C-D84B-4DF1-B0E6-F50A876F5652}" presName="accentRepeatNode" presStyleLbl="solidFgAcc1" presStyleIdx="3" presStyleCnt="5"/>
      <dgm:spPr/>
    </dgm:pt>
    <dgm:pt modelId="{F4D27032-734E-45E1-B86E-D294B917AA76}" type="pres">
      <dgm:prSet presAssocID="{55A606D5-D1FF-4DE0-9156-6A5B7B144F14}" presName="text_5" presStyleLbl="node1" presStyleIdx="4" presStyleCnt="5">
        <dgm:presLayoutVars>
          <dgm:bulletEnabled val="1"/>
        </dgm:presLayoutVars>
      </dgm:prSet>
      <dgm:spPr/>
    </dgm:pt>
    <dgm:pt modelId="{2C214D74-9CD3-44CB-956B-3DCE76B4F519}" type="pres">
      <dgm:prSet presAssocID="{55A606D5-D1FF-4DE0-9156-6A5B7B144F14}" presName="accent_5" presStyleCnt="0"/>
      <dgm:spPr/>
    </dgm:pt>
    <dgm:pt modelId="{F53AD9FE-DDF9-4926-8FF2-24C3FBF8E706}" type="pres">
      <dgm:prSet presAssocID="{55A606D5-D1FF-4DE0-9156-6A5B7B144F14}" presName="accentRepeatNode" presStyleLbl="solidFgAcc1" presStyleIdx="4" presStyleCnt="5"/>
      <dgm:spPr/>
    </dgm:pt>
  </dgm:ptLst>
  <dgm:cxnLst>
    <dgm:cxn modelId="{A11E3B12-1828-45A7-86C3-BB85832DF84D}" type="presOf" srcId="{CA077D98-8478-47EA-B6A9-99ACE60C64D4}" destId="{D79B43FC-100B-4A0D-A4D5-0D2D04B99064}" srcOrd="0" destOrd="0" presId="urn:microsoft.com/office/officeart/2008/layout/VerticalCurvedList"/>
    <dgm:cxn modelId="{28DAC740-5FD1-4002-B0D0-F7F927AC33E2}" type="presOf" srcId="{70AE8E3C-D84B-4DF1-B0E6-F50A876F5652}" destId="{9ACC2720-E88C-4E6B-B3AD-F1E7A0C2F18D}"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582F9B4D-BD69-4BD4-BFDB-D024E104F7D1}" type="presOf" srcId="{55A606D5-D1FF-4DE0-9156-6A5B7B144F14}" destId="{F4D27032-734E-45E1-B86E-D294B917AA76}" srcOrd="0" destOrd="0" presId="urn:microsoft.com/office/officeart/2008/layout/VerticalCurvedList"/>
    <dgm:cxn modelId="{29DA474E-5DFA-4C66-882F-319C49ABBB19}" type="presOf" srcId="{6750AC01-D39D-4F3A-9DC8-2A211EE986A2}" destId="{58319267-C71E-43C9-94E1-827D0616C7A7}" srcOrd="0" destOrd="0" presId="urn:microsoft.com/office/officeart/2008/layout/VerticalCurvedList"/>
    <dgm:cxn modelId="{7084AA77-BACB-46CB-AE4A-77B62D3ED1AF}" type="presOf" srcId="{5605D28D-2CE6-4513-8566-952984E21E14}" destId="{E131CE4A-9776-44F4-BC03-867682E21374}"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FAF3F884-F0CF-440F-8CB1-B7648AB1B138}" srcId="{7E5AA53B-3EEE-4DE4-BB81-9044890C2946}" destId="{5605D28D-2CE6-4513-8566-952984E21E14}" srcOrd="2" destOrd="0" parTransId="{EB15AB98-362B-4E70-A3DA-995FC3E8BA79}" sibTransId="{823D1971-2C4D-4EC5-A874-2F463DE37109}"/>
    <dgm:cxn modelId="{12061285-476B-4DDB-B1DD-9B6FF77DA13B}" srcId="{7E5AA53B-3EEE-4DE4-BB81-9044890C2946}" destId="{70AE8E3C-D84B-4DF1-B0E6-F50A876F5652}" srcOrd="3" destOrd="0" parTransId="{0E932729-01C9-48B9-B45C-A7436BD70C95}" sibTransId="{57391418-782D-408E-8791-827AE38B22E6}"/>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B6906CDB-0659-4164-BF82-509223D7C8C8}" srcId="{7E5AA53B-3EEE-4DE4-BB81-9044890C2946}" destId="{55A606D5-D1FF-4DE0-9156-6A5B7B144F14}" srcOrd="4" destOrd="0" parTransId="{AB74895A-4C38-466A-8F45-76425F13041B}" sibTransId="{55121A80-C1B4-4279-9236-5B183294A849}"/>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987EB7C0-CA3E-4874-85E0-01E9060A2D35}" type="presParOf" srcId="{90561C55-3C6E-4D53-85E1-2C50BCDDA392}" destId="{E131CE4A-9776-44F4-BC03-867682E21374}" srcOrd="5" destOrd="0" presId="urn:microsoft.com/office/officeart/2008/layout/VerticalCurvedList"/>
    <dgm:cxn modelId="{91E55363-8DCA-455E-A203-06A9410994CB}" type="presParOf" srcId="{90561C55-3C6E-4D53-85E1-2C50BCDDA392}" destId="{AC9A216A-8375-48F9-A4E6-8E0B64C0209B}" srcOrd="6" destOrd="0" presId="urn:microsoft.com/office/officeart/2008/layout/VerticalCurvedList"/>
    <dgm:cxn modelId="{D866D586-1293-4049-B6E3-B467C1D5ED64}" type="presParOf" srcId="{AC9A216A-8375-48F9-A4E6-8E0B64C0209B}" destId="{A965097E-32F1-4AB8-8C4E-2814A7596B2F}" srcOrd="0" destOrd="0" presId="urn:microsoft.com/office/officeart/2008/layout/VerticalCurvedList"/>
    <dgm:cxn modelId="{FD75658F-BF09-45B2-A483-EB9A01F1E385}" type="presParOf" srcId="{90561C55-3C6E-4D53-85E1-2C50BCDDA392}" destId="{9ACC2720-E88C-4E6B-B3AD-F1E7A0C2F18D}" srcOrd="7" destOrd="0" presId="urn:microsoft.com/office/officeart/2008/layout/VerticalCurvedList"/>
    <dgm:cxn modelId="{0EDF9314-E819-4D48-8B64-F47AD42466BB}" type="presParOf" srcId="{90561C55-3C6E-4D53-85E1-2C50BCDDA392}" destId="{13CDD152-152C-45A7-A75A-6ABC95B6CE8A}" srcOrd="8" destOrd="0" presId="urn:microsoft.com/office/officeart/2008/layout/VerticalCurvedList"/>
    <dgm:cxn modelId="{EA5D57B8-E9D3-4149-86C4-B640AB5DB14F}" type="presParOf" srcId="{13CDD152-152C-45A7-A75A-6ABC95B6CE8A}" destId="{DB3B03DE-AE30-41D0-AE4B-D15C8C969C18}" srcOrd="0" destOrd="0" presId="urn:microsoft.com/office/officeart/2008/layout/VerticalCurvedList"/>
    <dgm:cxn modelId="{B93F4F1F-0A9D-4DE9-AB1C-A66687F231C6}" type="presParOf" srcId="{90561C55-3C6E-4D53-85E1-2C50BCDDA392}" destId="{F4D27032-734E-45E1-B86E-D294B917AA76}" srcOrd="9" destOrd="0" presId="urn:microsoft.com/office/officeart/2008/layout/VerticalCurvedList"/>
    <dgm:cxn modelId="{EF1B8472-54E5-43AE-9983-F5C784E72349}" type="presParOf" srcId="{90561C55-3C6E-4D53-85E1-2C50BCDDA392}" destId="{2C214D74-9CD3-44CB-956B-3DCE76B4F519}" srcOrd="10" destOrd="0" presId="urn:microsoft.com/office/officeart/2008/layout/VerticalCurvedList"/>
    <dgm:cxn modelId="{A64C7D83-B677-4618-9C84-A6EB4BC8DE37}" type="presParOf" srcId="{2C214D74-9CD3-44CB-956B-3DCE76B4F519}" destId="{F53AD9FE-DDF9-4926-8FF2-24C3FBF8E70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8DC21-3E65-409D-AD53-DA51BB9198A0}">
      <dsp:nvSpPr>
        <dsp:cNvPr id="0" name=""/>
        <dsp:cNvSpPr/>
      </dsp:nvSpPr>
      <dsp:spPr>
        <a:xfrm>
          <a:off x="1382947" y="133425"/>
          <a:ext cx="3064229" cy="3064229"/>
        </a:xfrm>
        <a:prstGeom prst="rect">
          <a:avLst/>
        </a:prstGeom>
        <a:blipFill rotWithShape="1">
          <a:blip xmlns:r="http://schemas.openxmlformats.org/officeDocument/2006/relationships" r:embed="rId1">
            <a:duotone>
              <a:schemeClr val="accent2">
                <a:hueOff val="0"/>
                <a:satOff val="0"/>
                <a:lumOff val="0"/>
                <a:alphaOff val="0"/>
                <a:shade val="20000"/>
                <a:satMod val="200000"/>
              </a:schemeClr>
              <a:schemeClr val="accent2">
                <a:hueOff val="0"/>
                <a:satOff val="0"/>
                <a:lumOff val="0"/>
                <a:alphaOff val="0"/>
                <a:tint val="12000"/>
                <a:satMod val="190000"/>
              </a:schemeClr>
            </a:duotone>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99B5DD6-89E9-4537-B415-4205CEB9323A}">
      <dsp:nvSpPr>
        <dsp:cNvPr id="0" name=""/>
        <dsp:cNvSpPr/>
      </dsp:nvSpPr>
      <dsp:spPr>
        <a:xfrm>
          <a:off x="755062" y="3107779"/>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2133600">
            <a:lnSpc>
              <a:spcPct val="100000"/>
            </a:lnSpc>
            <a:spcBef>
              <a:spcPct val="0"/>
            </a:spcBef>
            <a:spcAft>
              <a:spcPct val="35000"/>
            </a:spcAft>
            <a:buNone/>
          </a:pPr>
          <a:r>
            <a:rPr lang="pt-PT" sz="4800" kern="1200" noProof="0"/>
            <a:t>HAIR CARE</a:t>
          </a:r>
        </a:p>
      </dsp:txBody>
      <dsp:txXfrm>
        <a:off x="755062" y="3107779"/>
        <a:ext cx="4320000" cy="720000"/>
      </dsp:txXfrm>
    </dsp:sp>
    <dsp:sp modelId="{CE9DF0E8-B0DE-4E1E-9FF4-6006AD8428DB}">
      <dsp:nvSpPr>
        <dsp:cNvPr id="0" name=""/>
        <dsp:cNvSpPr/>
      </dsp:nvSpPr>
      <dsp:spPr>
        <a:xfrm>
          <a:off x="6458947" y="133425"/>
          <a:ext cx="3064229" cy="3064229"/>
        </a:xfrm>
        <a:prstGeom prst="rect">
          <a:avLst/>
        </a:prstGeom>
        <a:blipFill rotWithShape="1">
          <a:blip xmlns:r="http://schemas.openxmlformats.org/officeDocument/2006/relationships" r:embed="rId2">
            <a:duotone>
              <a:schemeClr val="accent2">
                <a:hueOff val="0"/>
                <a:satOff val="0"/>
                <a:lumOff val="0"/>
                <a:alphaOff val="0"/>
                <a:shade val="20000"/>
                <a:satMod val="200000"/>
              </a:schemeClr>
              <a:schemeClr val="accent2">
                <a:hueOff val="0"/>
                <a:satOff val="0"/>
                <a:lumOff val="0"/>
                <a:alphaOff val="0"/>
                <a:tint val="12000"/>
                <a:satMod val="190000"/>
              </a:schemeClr>
            </a:duotone>
          </a:blip>
          <a:srcRect/>
          <a:stretch>
            <a:fillRect l="-18000" r="-18000"/>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5120873-6F5C-4053-8EAD-6287A7F1097E}">
      <dsp:nvSpPr>
        <dsp:cNvPr id="0" name=""/>
        <dsp:cNvSpPr/>
      </dsp:nvSpPr>
      <dsp:spPr>
        <a:xfrm>
          <a:off x="5831062" y="3107779"/>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2133600">
            <a:lnSpc>
              <a:spcPct val="100000"/>
            </a:lnSpc>
            <a:spcBef>
              <a:spcPct val="0"/>
            </a:spcBef>
            <a:spcAft>
              <a:spcPct val="35000"/>
            </a:spcAft>
            <a:buNone/>
          </a:pPr>
          <a:r>
            <a:rPr lang="pt-PT" sz="4800" kern="1200" noProof="0"/>
            <a:t>SKINCARE</a:t>
          </a:r>
        </a:p>
      </dsp:txBody>
      <dsp:txXfrm>
        <a:off x="5831062" y="3107779"/>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863570"/>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338329" y="222674"/>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a:t>EXOSOMES</a:t>
          </a:r>
        </a:p>
      </dsp:txBody>
      <dsp:txXfrm>
        <a:off x="338329" y="222674"/>
        <a:ext cx="6468629" cy="445634"/>
      </dsp:txXfrm>
    </dsp:sp>
    <dsp:sp modelId="{07CB3071-D555-47DA-A36A-69EB91531FD8}">
      <dsp:nvSpPr>
        <dsp:cNvPr id="0" name=""/>
        <dsp:cNvSpPr/>
      </dsp:nvSpPr>
      <dsp:spPr>
        <a:xfrm>
          <a:off x="59807" y="166970"/>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657658" y="890913"/>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HAIR CARE EXOSOMES</a:t>
          </a:r>
        </a:p>
      </dsp:txBody>
      <dsp:txXfrm>
        <a:off x="657658" y="890913"/>
        <a:ext cx="6149301" cy="445634"/>
      </dsp:txXfrm>
    </dsp:sp>
    <dsp:sp modelId="{3F8116AC-FAC3-4E95-9865-93CCFEB191B9}">
      <dsp:nvSpPr>
        <dsp:cNvPr id="0" name=""/>
        <dsp:cNvSpPr/>
      </dsp:nvSpPr>
      <dsp:spPr>
        <a:xfrm>
          <a:off x="379136" y="835208"/>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31CE4A-9776-44F4-BC03-867682E21374}">
      <dsp:nvSpPr>
        <dsp:cNvPr id="0" name=""/>
        <dsp:cNvSpPr/>
      </dsp:nvSpPr>
      <dsp:spPr>
        <a:xfrm>
          <a:off x="755666" y="1559151"/>
          <a:ext cx="6051292"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SKINCARE EXOSOMES</a:t>
          </a:r>
        </a:p>
      </dsp:txBody>
      <dsp:txXfrm>
        <a:off x="755666" y="1559151"/>
        <a:ext cx="6051292" cy="445634"/>
      </dsp:txXfrm>
    </dsp:sp>
    <dsp:sp modelId="{A965097E-32F1-4AB8-8C4E-2814A7596B2F}">
      <dsp:nvSpPr>
        <dsp:cNvPr id="0" name=""/>
        <dsp:cNvSpPr/>
      </dsp:nvSpPr>
      <dsp:spPr>
        <a:xfrm>
          <a:off x="477144" y="1503447"/>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0234934-254A-4942-9A9E-4491F10B44A3}">
      <dsp:nvSpPr>
        <dsp:cNvPr id="0" name=""/>
        <dsp:cNvSpPr/>
      </dsp:nvSpPr>
      <dsp:spPr>
        <a:xfrm>
          <a:off x="657658" y="2227389"/>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SUMMARY OF MESOSYSTEM EXOSOMES</a:t>
          </a:r>
        </a:p>
      </dsp:txBody>
      <dsp:txXfrm>
        <a:off x="657658" y="2227389"/>
        <a:ext cx="6149301" cy="445634"/>
      </dsp:txXfrm>
    </dsp:sp>
    <dsp:sp modelId="{6BEE64AA-8619-4367-A523-ED461C36A2D0}">
      <dsp:nvSpPr>
        <dsp:cNvPr id="0" name=""/>
        <dsp:cNvSpPr/>
      </dsp:nvSpPr>
      <dsp:spPr>
        <a:xfrm>
          <a:off x="379136" y="2171685"/>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59DC876-245C-4268-8828-A6DE998F73A9}">
      <dsp:nvSpPr>
        <dsp:cNvPr id="0" name=""/>
        <dsp:cNvSpPr/>
      </dsp:nvSpPr>
      <dsp:spPr>
        <a:xfrm>
          <a:off x="338329" y="2895628"/>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TREATMENT PROTOCOL</a:t>
          </a:r>
        </a:p>
      </dsp:txBody>
      <dsp:txXfrm>
        <a:off x="338329" y="2895628"/>
        <a:ext cx="6468629" cy="445634"/>
      </dsp:txXfrm>
    </dsp:sp>
    <dsp:sp modelId="{0629774A-6AAF-4D3B-B9DE-EFDFD321E653}">
      <dsp:nvSpPr>
        <dsp:cNvPr id="0" name=""/>
        <dsp:cNvSpPr/>
      </dsp:nvSpPr>
      <dsp:spPr>
        <a:xfrm>
          <a:off x="59807" y="2839923"/>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618397"/>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338329" y="222674"/>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b="1" kern="1200" noProof="0" dirty="0">
              <a:solidFill>
                <a:srgbClr val="FF0000"/>
              </a:solidFill>
            </a:rPr>
            <a:t>EXOSOMES</a:t>
          </a:r>
        </a:p>
      </dsp:txBody>
      <dsp:txXfrm>
        <a:off x="338329" y="222674"/>
        <a:ext cx="6468629" cy="445634"/>
      </dsp:txXfrm>
    </dsp:sp>
    <dsp:sp modelId="{07CB3071-D555-47DA-A36A-69EB91531FD8}">
      <dsp:nvSpPr>
        <dsp:cNvPr id="0" name=""/>
        <dsp:cNvSpPr/>
      </dsp:nvSpPr>
      <dsp:spPr>
        <a:xfrm>
          <a:off x="59807" y="166970"/>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657658" y="890913"/>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HAIR CARE EXOSOMES</a:t>
          </a:r>
        </a:p>
      </dsp:txBody>
      <dsp:txXfrm>
        <a:off x="657658" y="890913"/>
        <a:ext cx="6149301" cy="445634"/>
      </dsp:txXfrm>
    </dsp:sp>
    <dsp:sp modelId="{3F8116AC-FAC3-4E95-9865-93CCFEB191B9}">
      <dsp:nvSpPr>
        <dsp:cNvPr id="0" name=""/>
        <dsp:cNvSpPr/>
      </dsp:nvSpPr>
      <dsp:spPr>
        <a:xfrm>
          <a:off x="379136" y="835208"/>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9362B2D-183C-43C1-9FC9-CD77E51FF308}">
      <dsp:nvSpPr>
        <dsp:cNvPr id="0" name=""/>
        <dsp:cNvSpPr/>
      </dsp:nvSpPr>
      <dsp:spPr>
        <a:xfrm>
          <a:off x="755666" y="1559151"/>
          <a:ext cx="6051292"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SKINCARE EXOSOMES</a:t>
          </a:r>
        </a:p>
      </dsp:txBody>
      <dsp:txXfrm>
        <a:off x="755666" y="1559151"/>
        <a:ext cx="6051292" cy="445634"/>
      </dsp:txXfrm>
    </dsp:sp>
    <dsp:sp modelId="{5BEC4F46-0E8A-40B3-A4C4-D44F6058BAAB}">
      <dsp:nvSpPr>
        <dsp:cNvPr id="0" name=""/>
        <dsp:cNvSpPr/>
      </dsp:nvSpPr>
      <dsp:spPr>
        <a:xfrm>
          <a:off x="477144" y="1503447"/>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81C56D4-8242-4BD2-A079-3CC05FED1DD5}">
      <dsp:nvSpPr>
        <dsp:cNvPr id="0" name=""/>
        <dsp:cNvSpPr/>
      </dsp:nvSpPr>
      <dsp:spPr>
        <a:xfrm>
          <a:off x="657658" y="2227389"/>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SUMMARY OF MESOSYSTEM EXOSOMES</a:t>
          </a:r>
        </a:p>
      </dsp:txBody>
      <dsp:txXfrm>
        <a:off x="657658" y="2227389"/>
        <a:ext cx="6149301" cy="445634"/>
      </dsp:txXfrm>
    </dsp:sp>
    <dsp:sp modelId="{B199D652-2ABC-4C9A-8F35-01D76930FF9D}">
      <dsp:nvSpPr>
        <dsp:cNvPr id="0" name=""/>
        <dsp:cNvSpPr/>
      </dsp:nvSpPr>
      <dsp:spPr>
        <a:xfrm>
          <a:off x="379136" y="2171685"/>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BEBB722-7BCA-4945-ADEE-1415238438BC}">
      <dsp:nvSpPr>
        <dsp:cNvPr id="0" name=""/>
        <dsp:cNvSpPr/>
      </dsp:nvSpPr>
      <dsp:spPr>
        <a:xfrm>
          <a:off x="338329" y="2895628"/>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TREATMENT PROTOCOL</a:t>
          </a:r>
        </a:p>
      </dsp:txBody>
      <dsp:txXfrm>
        <a:off x="338329" y="2895628"/>
        <a:ext cx="6468629" cy="445634"/>
      </dsp:txXfrm>
    </dsp:sp>
    <dsp:sp modelId="{B329BBFA-8F0E-4A3E-8822-2E35A0BED4EA}">
      <dsp:nvSpPr>
        <dsp:cNvPr id="0" name=""/>
        <dsp:cNvSpPr/>
      </dsp:nvSpPr>
      <dsp:spPr>
        <a:xfrm>
          <a:off x="59807" y="2839923"/>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778357"/>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338329" y="222674"/>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EXOSOMES</a:t>
          </a:r>
        </a:p>
      </dsp:txBody>
      <dsp:txXfrm>
        <a:off x="338329" y="222674"/>
        <a:ext cx="6468629" cy="445634"/>
      </dsp:txXfrm>
    </dsp:sp>
    <dsp:sp modelId="{07CB3071-D555-47DA-A36A-69EB91531FD8}">
      <dsp:nvSpPr>
        <dsp:cNvPr id="0" name=""/>
        <dsp:cNvSpPr/>
      </dsp:nvSpPr>
      <dsp:spPr>
        <a:xfrm>
          <a:off x="59807" y="166970"/>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657658" y="890913"/>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b="1" kern="1200" noProof="0" dirty="0">
              <a:solidFill>
                <a:srgbClr val="FF0000"/>
              </a:solidFill>
            </a:rPr>
            <a:t>HAIR CARE EXOSOMES</a:t>
          </a:r>
        </a:p>
      </dsp:txBody>
      <dsp:txXfrm>
        <a:off x="657658" y="890913"/>
        <a:ext cx="6149301" cy="445634"/>
      </dsp:txXfrm>
    </dsp:sp>
    <dsp:sp modelId="{3F8116AC-FAC3-4E95-9865-93CCFEB191B9}">
      <dsp:nvSpPr>
        <dsp:cNvPr id="0" name=""/>
        <dsp:cNvSpPr/>
      </dsp:nvSpPr>
      <dsp:spPr>
        <a:xfrm>
          <a:off x="379136" y="835208"/>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31CE4A-9776-44F4-BC03-867682E21374}">
      <dsp:nvSpPr>
        <dsp:cNvPr id="0" name=""/>
        <dsp:cNvSpPr/>
      </dsp:nvSpPr>
      <dsp:spPr>
        <a:xfrm>
          <a:off x="755666" y="1559151"/>
          <a:ext cx="6051292"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SKINCARE EXOSOMES</a:t>
          </a:r>
        </a:p>
      </dsp:txBody>
      <dsp:txXfrm>
        <a:off x="755666" y="1559151"/>
        <a:ext cx="6051292" cy="445634"/>
      </dsp:txXfrm>
    </dsp:sp>
    <dsp:sp modelId="{A965097E-32F1-4AB8-8C4E-2814A7596B2F}">
      <dsp:nvSpPr>
        <dsp:cNvPr id="0" name=""/>
        <dsp:cNvSpPr/>
      </dsp:nvSpPr>
      <dsp:spPr>
        <a:xfrm>
          <a:off x="477144" y="1503447"/>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83E543A-9FB6-40BA-85DF-05BF70D739FF}">
      <dsp:nvSpPr>
        <dsp:cNvPr id="0" name=""/>
        <dsp:cNvSpPr/>
      </dsp:nvSpPr>
      <dsp:spPr>
        <a:xfrm>
          <a:off x="657658" y="2227389"/>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SUMMARY OF MESOSYSTEM EXOSOMES</a:t>
          </a:r>
        </a:p>
      </dsp:txBody>
      <dsp:txXfrm>
        <a:off x="657658" y="2227389"/>
        <a:ext cx="6149301" cy="445634"/>
      </dsp:txXfrm>
    </dsp:sp>
    <dsp:sp modelId="{E80670A9-D5BD-43C1-92CE-8EB6A377F920}">
      <dsp:nvSpPr>
        <dsp:cNvPr id="0" name=""/>
        <dsp:cNvSpPr/>
      </dsp:nvSpPr>
      <dsp:spPr>
        <a:xfrm>
          <a:off x="379136" y="2171685"/>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49464B9-EA86-4A7A-8CBE-ADF146DB6B76}">
      <dsp:nvSpPr>
        <dsp:cNvPr id="0" name=""/>
        <dsp:cNvSpPr/>
      </dsp:nvSpPr>
      <dsp:spPr>
        <a:xfrm>
          <a:off x="338329" y="2895628"/>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TREATMENT PROTOCOL</a:t>
          </a:r>
        </a:p>
      </dsp:txBody>
      <dsp:txXfrm>
        <a:off x="338329" y="2895628"/>
        <a:ext cx="6468629" cy="445634"/>
      </dsp:txXfrm>
    </dsp:sp>
    <dsp:sp modelId="{964B3745-AB5E-400A-B67F-3C4F22AF5D9D}">
      <dsp:nvSpPr>
        <dsp:cNvPr id="0" name=""/>
        <dsp:cNvSpPr/>
      </dsp:nvSpPr>
      <dsp:spPr>
        <a:xfrm>
          <a:off x="59807" y="2839923"/>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618397"/>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338329" y="222674"/>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a:t>EXOSOMES</a:t>
          </a:r>
        </a:p>
      </dsp:txBody>
      <dsp:txXfrm>
        <a:off x="338329" y="222674"/>
        <a:ext cx="6468629" cy="445634"/>
      </dsp:txXfrm>
    </dsp:sp>
    <dsp:sp modelId="{07CB3071-D555-47DA-A36A-69EB91531FD8}">
      <dsp:nvSpPr>
        <dsp:cNvPr id="0" name=""/>
        <dsp:cNvSpPr/>
      </dsp:nvSpPr>
      <dsp:spPr>
        <a:xfrm>
          <a:off x="59807" y="166970"/>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657658" y="890913"/>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HAIR CARE EXOSOMES</a:t>
          </a:r>
        </a:p>
      </dsp:txBody>
      <dsp:txXfrm>
        <a:off x="657658" y="890913"/>
        <a:ext cx="6149301" cy="445634"/>
      </dsp:txXfrm>
    </dsp:sp>
    <dsp:sp modelId="{3F8116AC-FAC3-4E95-9865-93CCFEB191B9}">
      <dsp:nvSpPr>
        <dsp:cNvPr id="0" name=""/>
        <dsp:cNvSpPr/>
      </dsp:nvSpPr>
      <dsp:spPr>
        <a:xfrm>
          <a:off x="379136" y="835208"/>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31CE4A-9776-44F4-BC03-867682E21374}">
      <dsp:nvSpPr>
        <dsp:cNvPr id="0" name=""/>
        <dsp:cNvSpPr/>
      </dsp:nvSpPr>
      <dsp:spPr>
        <a:xfrm>
          <a:off x="755666" y="1559151"/>
          <a:ext cx="6051292"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b="1" kern="1200" noProof="0" dirty="0">
              <a:solidFill>
                <a:srgbClr val="FF0000"/>
              </a:solidFill>
            </a:rPr>
            <a:t>SKINCARE EXOSOMES</a:t>
          </a:r>
        </a:p>
      </dsp:txBody>
      <dsp:txXfrm>
        <a:off x="755666" y="1559151"/>
        <a:ext cx="6051292" cy="445634"/>
      </dsp:txXfrm>
    </dsp:sp>
    <dsp:sp modelId="{A965097E-32F1-4AB8-8C4E-2814A7596B2F}">
      <dsp:nvSpPr>
        <dsp:cNvPr id="0" name=""/>
        <dsp:cNvSpPr/>
      </dsp:nvSpPr>
      <dsp:spPr>
        <a:xfrm>
          <a:off x="477144" y="1503447"/>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ACC2720-E88C-4E6B-B3AD-F1E7A0C2F18D}">
      <dsp:nvSpPr>
        <dsp:cNvPr id="0" name=""/>
        <dsp:cNvSpPr/>
      </dsp:nvSpPr>
      <dsp:spPr>
        <a:xfrm>
          <a:off x="657658" y="2227389"/>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SUMMARY OF MESOSYSTEM EXOSOMES</a:t>
          </a:r>
          <a:endParaRPr lang="pt-PT" sz="2200" b="0" kern="1200" noProof="0" dirty="0">
            <a:solidFill>
              <a:schemeClr val="bg1"/>
            </a:solidFill>
          </a:endParaRPr>
        </a:p>
      </dsp:txBody>
      <dsp:txXfrm>
        <a:off x="657658" y="2227389"/>
        <a:ext cx="6149301" cy="445634"/>
      </dsp:txXfrm>
    </dsp:sp>
    <dsp:sp modelId="{DB3B03DE-AE30-41D0-AE4B-D15C8C969C18}">
      <dsp:nvSpPr>
        <dsp:cNvPr id="0" name=""/>
        <dsp:cNvSpPr/>
      </dsp:nvSpPr>
      <dsp:spPr>
        <a:xfrm>
          <a:off x="379136" y="2171685"/>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716E12E-7C04-4AF3-AF12-8F0D6B6CA0B7}">
      <dsp:nvSpPr>
        <dsp:cNvPr id="0" name=""/>
        <dsp:cNvSpPr/>
      </dsp:nvSpPr>
      <dsp:spPr>
        <a:xfrm>
          <a:off x="338329" y="2895628"/>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b="0" kern="1200" noProof="0" dirty="0">
              <a:solidFill>
                <a:schemeClr val="bg1"/>
              </a:solidFill>
            </a:rPr>
            <a:t>TREATMENT PROTOCOL</a:t>
          </a:r>
        </a:p>
      </dsp:txBody>
      <dsp:txXfrm>
        <a:off x="338329" y="2895628"/>
        <a:ext cx="6468629" cy="445634"/>
      </dsp:txXfrm>
    </dsp:sp>
    <dsp:sp modelId="{E8AC465F-5ED4-4589-9581-27C9B84D971A}">
      <dsp:nvSpPr>
        <dsp:cNvPr id="0" name=""/>
        <dsp:cNvSpPr/>
      </dsp:nvSpPr>
      <dsp:spPr>
        <a:xfrm>
          <a:off x="59807" y="2839923"/>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618397"/>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338329" y="222674"/>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a:t>EXOSOMES</a:t>
          </a:r>
        </a:p>
      </dsp:txBody>
      <dsp:txXfrm>
        <a:off x="338329" y="222674"/>
        <a:ext cx="6468629" cy="445634"/>
      </dsp:txXfrm>
    </dsp:sp>
    <dsp:sp modelId="{07CB3071-D555-47DA-A36A-69EB91531FD8}">
      <dsp:nvSpPr>
        <dsp:cNvPr id="0" name=""/>
        <dsp:cNvSpPr/>
      </dsp:nvSpPr>
      <dsp:spPr>
        <a:xfrm>
          <a:off x="59807" y="166970"/>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657658" y="890913"/>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HAIR CARE EXOSOMES</a:t>
          </a:r>
        </a:p>
      </dsp:txBody>
      <dsp:txXfrm>
        <a:off x="657658" y="890913"/>
        <a:ext cx="6149301" cy="445634"/>
      </dsp:txXfrm>
    </dsp:sp>
    <dsp:sp modelId="{3F8116AC-FAC3-4E95-9865-93CCFEB191B9}">
      <dsp:nvSpPr>
        <dsp:cNvPr id="0" name=""/>
        <dsp:cNvSpPr/>
      </dsp:nvSpPr>
      <dsp:spPr>
        <a:xfrm>
          <a:off x="379136" y="835208"/>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31CE4A-9776-44F4-BC03-867682E21374}">
      <dsp:nvSpPr>
        <dsp:cNvPr id="0" name=""/>
        <dsp:cNvSpPr/>
      </dsp:nvSpPr>
      <dsp:spPr>
        <a:xfrm>
          <a:off x="755666" y="1559151"/>
          <a:ext cx="6051292"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b="0" kern="1200" noProof="0" dirty="0">
              <a:solidFill>
                <a:schemeClr val="bg1"/>
              </a:solidFill>
            </a:rPr>
            <a:t>SKINCARE EXOSOMES</a:t>
          </a:r>
        </a:p>
      </dsp:txBody>
      <dsp:txXfrm>
        <a:off x="755666" y="1559151"/>
        <a:ext cx="6051292" cy="445634"/>
      </dsp:txXfrm>
    </dsp:sp>
    <dsp:sp modelId="{A965097E-32F1-4AB8-8C4E-2814A7596B2F}">
      <dsp:nvSpPr>
        <dsp:cNvPr id="0" name=""/>
        <dsp:cNvSpPr/>
      </dsp:nvSpPr>
      <dsp:spPr>
        <a:xfrm>
          <a:off x="477144" y="1503447"/>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ACC2720-E88C-4E6B-B3AD-F1E7A0C2F18D}">
      <dsp:nvSpPr>
        <dsp:cNvPr id="0" name=""/>
        <dsp:cNvSpPr/>
      </dsp:nvSpPr>
      <dsp:spPr>
        <a:xfrm>
          <a:off x="657658" y="2227389"/>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solidFill>
                <a:srgbClr val="FF0000"/>
              </a:solidFill>
            </a:rPr>
            <a:t>SUMMARY OF MESOSYSTEM EXOSOMES</a:t>
          </a:r>
          <a:endParaRPr lang="pt-PT" sz="2200" b="1" kern="1200" noProof="0" dirty="0">
            <a:solidFill>
              <a:srgbClr val="FF0000"/>
            </a:solidFill>
          </a:endParaRPr>
        </a:p>
      </dsp:txBody>
      <dsp:txXfrm>
        <a:off x="657658" y="2227389"/>
        <a:ext cx="6149301" cy="445634"/>
      </dsp:txXfrm>
    </dsp:sp>
    <dsp:sp modelId="{DB3B03DE-AE30-41D0-AE4B-D15C8C969C18}">
      <dsp:nvSpPr>
        <dsp:cNvPr id="0" name=""/>
        <dsp:cNvSpPr/>
      </dsp:nvSpPr>
      <dsp:spPr>
        <a:xfrm>
          <a:off x="379136" y="2171685"/>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4D27032-734E-45E1-B86E-D294B917AA76}">
      <dsp:nvSpPr>
        <dsp:cNvPr id="0" name=""/>
        <dsp:cNvSpPr/>
      </dsp:nvSpPr>
      <dsp:spPr>
        <a:xfrm>
          <a:off x="338329" y="2895628"/>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b="0" kern="1200" noProof="0" dirty="0">
              <a:solidFill>
                <a:schemeClr val="bg1"/>
              </a:solidFill>
            </a:rPr>
            <a:t>TREATMENT PROTOCOL</a:t>
          </a:r>
        </a:p>
      </dsp:txBody>
      <dsp:txXfrm>
        <a:off x="338329" y="2895628"/>
        <a:ext cx="6468629" cy="445634"/>
      </dsp:txXfrm>
    </dsp:sp>
    <dsp:sp modelId="{F53AD9FE-DDF9-4926-8FF2-24C3FBF8E706}">
      <dsp:nvSpPr>
        <dsp:cNvPr id="0" name=""/>
        <dsp:cNvSpPr/>
      </dsp:nvSpPr>
      <dsp:spPr>
        <a:xfrm>
          <a:off x="59807" y="2839923"/>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618397"/>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338329" y="222674"/>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a:t>EXOSOMES</a:t>
          </a:r>
        </a:p>
      </dsp:txBody>
      <dsp:txXfrm>
        <a:off x="338329" y="222674"/>
        <a:ext cx="6468629" cy="445634"/>
      </dsp:txXfrm>
    </dsp:sp>
    <dsp:sp modelId="{07CB3071-D555-47DA-A36A-69EB91531FD8}">
      <dsp:nvSpPr>
        <dsp:cNvPr id="0" name=""/>
        <dsp:cNvSpPr/>
      </dsp:nvSpPr>
      <dsp:spPr>
        <a:xfrm>
          <a:off x="59807" y="166970"/>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657658" y="890913"/>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kern="1200" noProof="0" dirty="0"/>
            <a:t>HAIR CARE EXOSOMES</a:t>
          </a:r>
        </a:p>
      </dsp:txBody>
      <dsp:txXfrm>
        <a:off x="657658" y="890913"/>
        <a:ext cx="6149301" cy="445634"/>
      </dsp:txXfrm>
    </dsp:sp>
    <dsp:sp modelId="{3F8116AC-FAC3-4E95-9865-93CCFEB191B9}">
      <dsp:nvSpPr>
        <dsp:cNvPr id="0" name=""/>
        <dsp:cNvSpPr/>
      </dsp:nvSpPr>
      <dsp:spPr>
        <a:xfrm>
          <a:off x="379136" y="835208"/>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31CE4A-9776-44F4-BC03-867682E21374}">
      <dsp:nvSpPr>
        <dsp:cNvPr id="0" name=""/>
        <dsp:cNvSpPr/>
      </dsp:nvSpPr>
      <dsp:spPr>
        <a:xfrm>
          <a:off x="755666" y="1559151"/>
          <a:ext cx="6051292"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100000"/>
            </a:lnSpc>
            <a:spcBef>
              <a:spcPct val="0"/>
            </a:spcBef>
            <a:spcAft>
              <a:spcPct val="35000"/>
            </a:spcAft>
            <a:buNone/>
          </a:pPr>
          <a:r>
            <a:rPr lang="pt-PT" sz="2200" b="0" kern="1200" noProof="0" dirty="0">
              <a:solidFill>
                <a:schemeClr val="bg1"/>
              </a:solidFill>
            </a:rPr>
            <a:t>SKINCARE EXOSOMES</a:t>
          </a:r>
        </a:p>
      </dsp:txBody>
      <dsp:txXfrm>
        <a:off x="755666" y="1559151"/>
        <a:ext cx="6051292" cy="445634"/>
      </dsp:txXfrm>
    </dsp:sp>
    <dsp:sp modelId="{A965097E-32F1-4AB8-8C4E-2814A7596B2F}">
      <dsp:nvSpPr>
        <dsp:cNvPr id="0" name=""/>
        <dsp:cNvSpPr/>
      </dsp:nvSpPr>
      <dsp:spPr>
        <a:xfrm>
          <a:off x="477144" y="1503447"/>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ACC2720-E88C-4E6B-B3AD-F1E7A0C2F18D}">
      <dsp:nvSpPr>
        <dsp:cNvPr id="0" name=""/>
        <dsp:cNvSpPr/>
      </dsp:nvSpPr>
      <dsp:spPr>
        <a:xfrm>
          <a:off x="657658" y="2227389"/>
          <a:ext cx="6149301"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kern="1200" noProof="0" dirty="0"/>
            <a:t>SUMMARY OF MESOSYSTEM EXOSOMES</a:t>
          </a:r>
          <a:endParaRPr lang="pt-PT" sz="2200" b="1" kern="1200" noProof="0" dirty="0">
            <a:solidFill>
              <a:srgbClr val="FF0000"/>
            </a:solidFill>
          </a:endParaRPr>
        </a:p>
      </dsp:txBody>
      <dsp:txXfrm>
        <a:off x="657658" y="2227389"/>
        <a:ext cx="6149301" cy="445634"/>
      </dsp:txXfrm>
    </dsp:sp>
    <dsp:sp modelId="{DB3B03DE-AE30-41D0-AE4B-D15C8C969C18}">
      <dsp:nvSpPr>
        <dsp:cNvPr id="0" name=""/>
        <dsp:cNvSpPr/>
      </dsp:nvSpPr>
      <dsp:spPr>
        <a:xfrm>
          <a:off x="379136" y="2171685"/>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4D27032-734E-45E1-B86E-D294B917AA76}">
      <dsp:nvSpPr>
        <dsp:cNvPr id="0" name=""/>
        <dsp:cNvSpPr/>
      </dsp:nvSpPr>
      <dsp:spPr>
        <a:xfrm>
          <a:off x="338329" y="2895628"/>
          <a:ext cx="6468629" cy="445634"/>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3723" tIns="55880" rIns="55880" bIns="55880" numCol="1" spcCol="1270" rtlCol="0" anchor="ctr" anchorCtr="0">
          <a:noAutofit/>
        </a:bodyPr>
        <a:lstStyle/>
        <a:p>
          <a:pPr marL="0" lvl="0" indent="0" algn="l" defTabSz="977900" rtl="0">
            <a:lnSpc>
              <a:spcPct val="90000"/>
            </a:lnSpc>
            <a:spcBef>
              <a:spcPct val="0"/>
            </a:spcBef>
            <a:spcAft>
              <a:spcPct val="35000"/>
            </a:spcAft>
            <a:buNone/>
          </a:pPr>
          <a:r>
            <a:rPr lang="pt-PT" sz="2200" b="0" kern="1200" noProof="0" dirty="0">
              <a:solidFill>
                <a:srgbClr val="FF0000"/>
              </a:solidFill>
            </a:rPr>
            <a:t>TREATMENT PROTOCOL</a:t>
          </a:r>
        </a:p>
      </dsp:txBody>
      <dsp:txXfrm>
        <a:off x="338329" y="2895628"/>
        <a:ext cx="6468629" cy="445634"/>
      </dsp:txXfrm>
    </dsp:sp>
    <dsp:sp modelId="{F53AD9FE-DDF9-4926-8FF2-24C3FBF8E706}">
      <dsp:nvSpPr>
        <dsp:cNvPr id="0" name=""/>
        <dsp:cNvSpPr/>
      </dsp:nvSpPr>
      <dsp:spPr>
        <a:xfrm>
          <a:off x="59807" y="2839923"/>
          <a:ext cx="557043" cy="557043"/>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Ícone Lista de Etiquetas"/>
  <dgm:desc val="Utilizar para mostrar blocos de informação não sequenciais ou agrupados, acompanhados por elementos visuais relacionados. Funciona melhor com ícones ou pequenas imagens com legendas de texto breve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PT"/>
          </a:p>
        </p:txBody>
      </p:sp>
      <p:sp>
        <p:nvSpPr>
          <p:cNvPr id="3" name="Marcador de Posição da Data 2">
            <a:extLst>
              <a:ext uri="{FF2B5EF4-FFF2-40B4-BE49-F238E27FC236}">
                <a16:creationId xmlns:a16="http://schemas.microsoft.com/office/drawing/2014/main" id="{3FA1CBFD-6AD0-48C4-B91B-58830F6F4C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478C749-1650-4920-99DD-CF956A6C72F3}" type="datetime1">
              <a:rPr lang="pt-PT" smtClean="0"/>
              <a:t>15/11/2024</a:t>
            </a:fld>
            <a:endParaRPr lang="pt-PT"/>
          </a:p>
        </p:txBody>
      </p:sp>
      <p:sp>
        <p:nvSpPr>
          <p:cNvPr id="4" name="Marcador de Posição do Rodapé 3">
            <a:extLst>
              <a:ext uri="{FF2B5EF4-FFF2-40B4-BE49-F238E27FC236}">
                <a16:creationId xmlns:a16="http://schemas.microsoft.com/office/drawing/2014/main" id="{A9E55D22-46A3-4B8C-AD40-252FE7896C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PT"/>
          </a:p>
        </p:txBody>
      </p:sp>
      <p:sp>
        <p:nvSpPr>
          <p:cNvPr id="5" name="Marcador de Posição do Número do Diapositivo 4">
            <a:extLst>
              <a:ext uri="{FF2B5EF4-FFF2-40B4-BE49-F238E27FC236}">
                <a16:creationId xmlns:a16="http://schemas.microsoft.com/office/drawing/2014/main" id="{8E70DCEF-9071-4B17-801B-37B4465C8E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90168E-626C-4E60-93C0-A00D25609468}" type="slidenum">
              <a:rPr lang="pt-PT" smtClean="0"/>
              <a:t>‹nº›</a:t>
            </a:fld>
            <a:endParaRPr lang="pt-PT"/>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PT" noProof="0"/>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E4250-9ABA-47F6-A961-C50778591256}" type="datetime1">
              <a:rPr lang="pt-PT" smtClean="0"/>
              <a:pPr/>
              <a:t>15/11/2024</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t-PT" noProof="0"/>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t-PT" noProof="0"/>
              <a:t>Clique para editar os Estilos de título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PT" noProof="0"/>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B3AB32-59DF-41F1-9618-EDFBF5049629}" type="slidenum">
              <a:rPr lang="pt-PT" noProof="0" smtClean="0"/>
              <a:t>‹nº›</a:t>
            </a:fld>
            <a:endParaRPr lang="pt-PT" noProof="0"/>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1</a:t>
            </a:fld>
            <a:endParaRPr lang="pt-PT"/>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2</a:t>
            </a:fld>
            <a:endParaRPr lang="pt-PT"/>
          </a:p>
        </p:txBody>
      </p:sp>
    </p:spTree>
    <p:extLst>
      <p:ext uri="{BB962C8B-B14F-4D97-AF65-F5344CB8AC3E}">
        <p14:creationId xmlns:p14="http://schemas.microsoft.com/office/powerpoint/2010/main" val="43192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3</a:t>
            </a:fld>
            <a:endParaRPr lang="pt-PT"/>
          </a:p>
        </p:txBody>
      </p:sp>
    </p:spTree>
    <p:extLst>
      <p:ext uri="{BB962C8B-B14F-4D97-AF65-F5344CB8AC3E}">
        <p14:creationId xmlns:p14="http://schemas.microsoft.com/office/powerpoint/2010/main" val="3505115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4</a:t>
            </a:fld>
            <a:endParaRPr lang="pt-PT"/>
          </a:p>
        </p:txBody>
      </p:sp>
    </p:spTree>
    <p:extLst>
      <p:ext uri="{BB962C8B-B14F-4D97-AF65-F5344CB8AC3E}">
        <p14:creationId xmlns:p14="http://schemas.microsoft.com/office/powerpoint/2010/main" val="295361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6</a:t>
            </a:fld>
            <a:endParaRPr lang="pt-PT"/>
          </a:p>
        </p:txBody>
      </p:sp>
    </p:spTree>
    <p:extLst>
      <p:ext uri="{BB962C8B-B14F-4D97-AF65-F5344CB8AC3E}">
        <p14:creationId xmlns:p14="http://schemas.microsoft.com/office/powerpoint/2010/main" val="2704518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7</a:t>
            </a:fld>
            <a:endParaRPr lang="pt-PT"/>
          </a:p>
        </p:txBody>
      </p:sp>
    </p:spTree>
    <p:extLst>
      <p:ext uri="{BB962C8B-B14F-4D97-AF65-F5344CB8AC3E}">
        <p14:creationId xmlns:p14="http://schemas.microsoft.com/office/powerpoint/2010/main" val="3203362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8</a:t>
            </a:fld>
            <a:endParaRPr lang="pt-PT"/>
          </a:p>
        </p:txBody>
      </p:sp>
    </p:spTree>
    <p:extLst>
      <p:ext uri="{BB962C8B-B14F-4D97-AF65-F5344CB8AC3E}">
        <p14:creationId xmlns:p14="http://schemas.microsoft.com/office/powerpoint/2010/main" val="1226641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9</a:t>
            </a:fld>
            <a:endParaRPr lang="pt-PT"/>
          </a:p>
        </p:txBody>
      </p:sp>
    </p:spTree>
    <p:extLst>
      <p:ext uri="{BB962C8B-B14F-4D97-AF65-F5344CB8AC3E}">
        <p14:creationId xmlns:p14="http://schemas.microsoft.com/office/powerpoint/2010/main" val="2024584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10</a:t>
            </a:fld>
            <a:endParaRPr lang="pt-PT"/>
          </a:p>
        </p:txBody>
      </p:sp>
    </p:spTree>
    <p:extLst>
      <p:ext uri="{BB962C8B-B14F-4D97-AF65-F5344CB8AC3E}">
        <p14:creationId xmlns:p14="http://schemas.microsoft.com/office/powerpoint/2010/main" val="951105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11</a:t>
            </a:fld>
            <a:endParaRPr lang="pt-PT"/>
          </a:p>
        </p:txBody>
      </p:sp>
    </p:spTree>
    <p:extLst>
      <p:ext uri="{BB962C8B-B14F-4D97-AF65-F5344CB8AC3E}">
        <p14:creationId xmlns:p14="http://schemas.microsoft.com/office/powerpoint/2010/main" val="89995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12</a:t>
            </a:fld>
            <a:endParaRPr lang="pt-PT"/>
          </a:p>
        </p:txBody>
      </p:sp>
    </p:spTree>
    <p:extLst>
      <p:ext uri="{BB962C8B-B14F-4D97-AF65-F5344CB8AC3E}">
        <p14:creationId xmlns:p14="http://schemas.microsoft.com/office/powerpoint/2010/main" val="381577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13</a:t>
            </a:fld>
            <a:endParaRPr lang="pt-PT"/>
          </a:p>
        </p:txBody>
      </p:sp>
    </p:spTree>
    <p:extLst>
      <p:ext uri="{BB962C8B-B14F-4D97-AF65-F5344CB8AC3E}">
        <p14:creationId xmlns:p14="http://schemas.microsoft.com/office/powerpoint/2010/main" val="2027595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14</a:t>
            </a:fld>
            <a:endParaRPr lang="pt-PT"/>
          </a:p>
        </p:txBody>
      </p:sp>
    </p:spTree>
    <p:extLst>
      <p:ext uri="{BB962C8B-B14F-4D97-AF65-F5344CB8AC3E}">
        <p14:creationId xmlns:p14="http://schemas.microsoft.com/office/powerpoint/2010/main" val="2105368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15</a:t>
            </a:fld>
            <a:endParaRPr lang="pt-PT"/>
          </a:p>
        </p:txBody>
      </p:sp>
    </p:spTree>
    <p:extLst>
      <p:ext uri="{BB962C8B-B14F-4D97-AF65-F5344CB8AC3E}">
        <p14:creationId xmlns:p14="http://schemas.microsoft.com/office/powerpoint/2010/main" val="388903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16</a:t>
            </a:fld>
            <a:endParaRPr lang="pt-PT"/>
          </a:p>
        </p:txBody>
      </p:sp>
    </p:spTree>
    <p:extLst>
      <p:ext uri="{BB962C8B-B14F-4D97-AF65-F5344CB8AC3E}">
        <p14:creationId xmlns:p14="http://schemas.microsoft.com/office/powerpoint/2010/main" val="4008493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17</a:t>
            </a:fld>
            <a:endParaRPr lang="pt-PT"/>
          </a:p>
        </p:txBody>
      </p:sp>
    </p:spTree>
    <p:extLst>
      <p:ext uri="{BB962C8B-B14F-4D97-AF65-F5344CB8AC3E}">
        <p14:creationId xmlns:p14="http://schemas.microsoft.com/office/powerpoint/2010/main" val="3112161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18</a:t>
            </a:fld>
            <a:endParaRPr lang="pt-PT"/>
          </a:p>
        </p:txBody>
      </p:sp>
    </p:spTree>
    <p:extLst>
      <p:ext uri="{BB962C8B-B14F-4D97-AF65-F5344CB8AC3E}">
        <p14:creationId xmlns:p14="http://schemas.microsoft.com/office/powerpoint/2010/main" val="3694358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19</a:t>
            </a:fld>
            <a:endParaRPr lang="pt-PT"/>
          </a:p>
        </p:txBody>
      </p:sp>
    </p:spTree>
    <p:extLst>
      <p:ext uri="{BB962C8B-B14F-4D97-AF65-F5344CB8AC3E}">
        <p14:creationId xmlns:p14="http://schemas.microsoft.com/office/powerpoint/2010/main" val="2423633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20</a:t>
            </a:fld>
            <a:endParaRPr lang="pt-PT"/>
          </a:p>
        </p:txBody>
      </p:sp>
    </p:spTree>
    <p:extLst>
      <p:ext uri="{BB962C8B-B14F-4D97-AF65-F5344CB8AC3E}">
        <p14:creationId xmlns:p14="http://schemas.microsoft.com/office/powerpoint/2010/main" val="670899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21</a:t>
            </a:fld>
            <a:endParaRPr lang="pt-PT"/>
          </a:p>
        </p:txBody>
      </p:sp>
    </p:spTree>
    <p:extLst>
      <p:ext uri="{BB962C8B-B14F-4D97-AF65-F5344CB8AC3E}">
        <p14:creationId xmlns:p14="http://schemas.microsoft.com/office/powerpoint/2010/main" val="2096654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22</a:t>
            </a:fld>
            <a:endParaRPr lang="pt-PT"/>
          </a:p>
        </p:txBody>
      </p:sp>
    </p:spTree>
    <p:extLst>
      <p:ext uri="{BB962C8B-B14F-4D97-AF65-F5344CB8AC3E}">
        <p14:creationId xmlns:p14="http://schemas.microsoft.com/office/powerpoint/2010/main" val="1905036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a:p>
        </p:txBody>
      </p:sp>
      <p:sp>
        <p:nvSpPr>
          <p:cNvPr id="4" name="Marcador de Posição do Número do Diapositivo 3"/>
          <p:cNvSpPr>
            <a:spLocks noGrp="1"/>
          </p:cNvSpPr>
          <p:nvPr>
            <p:ph type="sldNum" sz="quarter" idx="5"/>
          </p:nvPr>
        </p:nvSpPr>
        <p:spPr/>
        <p:txBody>
          <a:bodyPr/>
          <a:lstStyle/>
          <a:p>
            <a:pPr rtl="0"/>
            <a:fld id="{C6B3AB32-59DF-41F1-9618-EDFBF5049629}" type="slidenum">
              <a:rPr lang="pt-PT" smtClean="0"/>
              <a:t>23</a:t>
            </a:fld>
            <a:endParaRPr lang="pt-PT"/>
          </a:p>
        </p:txBody>
      </p:sp>
    </p:spTree>
    <p:extLst>
      <p:ext uri="{BB962C8B-B14F-4D97-AF65-F5344CB8AC3E}">
        <p14:creationId xmlns:p14="http://schemas.microsoft.com/office/powerpoint/2010/main" val="2115702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24</a:t>
            </a:fld>
            <a:endParaRPr lang="pt-PT"/>
          </a:p>
        </p:txBody>
      </p:sp>
    </p:spTree>
    <p:extLst>
      <p:ext uri="{BB962C8B-B14F-4D97-AF65-F5344CB8AC3E}">
        <p14:creationId xmlns:p14="http://schemas.microsoft.com/office/powerpoint/2010/main" val="3686727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CB009-CA7F-C5E4-3198-9D0B5219F261}"/>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BD3819E9-A0DC-5F69-CB62-D018160B666A}"/>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FFD55437-13E5-CD8C-0C45-CF80E8F58358}"/>
              </a:ext>
            </a:extLst>
          </p:cNvPr>
          <p:cNvSpPr>
            <a:spLocks noGrp="1"/>
          </p:cNvSpPr>
          <p:nvPr>
            <p:ph type="body" idx="1"/>
          </p:nvPr>
        </p:nvSpPr>
        <p:spPr/>
        <p:txBody>
          <a:bodyPr/>
          <a:lstStyle/>
          <a:p>
            <a:endParaRPr lang="pt-PT" noProof="0"/>
          </a:p>
        </p:txBody>
      </p:sp>
      <p:sp>
        <p:nvSpPr>
          <p:cNvPr id="4" name="Marcador de Posição do Número do Diapositivo 3">
            <a:extLst>
              <a:ext uri="{FF2B5EF4-FFF2-40B4-BE49-F238E27FC236}">
                <a16:creationId xmlns:a16="http://schemas.microsoft.com/office/drawing/2014/main" id="{289AFD20-46A7-E9CB-56A5-F983F7344A18}"/>
              </a:ext>
            </a:extLst>
          </p:cNvPr>
          <p:cNvSpPr>
            <a:spLocks noGrp="1"/>
          </p:cNvSpPr>
          <p:nvPr>
            <p:ph type="sldNum" sz="quarter" idx="5"/>
          </p:nvPr>
        </p:nvSpPr>
        <p:spPr/>
        <p:txBody>
          <a:bodyPr/>
          <a:lstStyle/>
          <a:p>
            <a:pPr rtl="0"/>
            <a:fld id="{C6B3AB32-59DF-41F1-9618-EDFBF5049629}" type="slidenum">
              <a:rPr lang="pt-PT" smtClean="0"/>
              <a:t>25</a:t>
            </a:fld>
            <a:endParaRPr lang="pt-PT"/>
          </a:p>
        </p:txBody>
      </p:sp>
    </p:spTree>
    <p:extLst>
      <p:ext uri="{BB962C8B-B14F-4D97-AF65-F5344CB8AC3E}">
        <p14:creationId xmlns:p14="http://schemas.microsoft.com/office/powerpoint/2010/main" val="4246285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rtlCol="0"/>
          <a:lstStyle/>
          <a:p>
            <a:pPr rtl="0"/>
            <a:endParaRPr lang="pt-PT" noProof="0"/>
          </a:p>
        </p:txBody>
      </p:sp>
      <p:sp>
        <p:nvSpPr>
          <p:cNvPr id="4" name="Marcador de Posição do Número do Diapositivo 3"/>
          <p:cNvSpPr>
            <a:spLocks noGrp="1"/>
          </p:cNvSpPr>
          <p:nvPr>
            <p:ph type="sldNum" sz="quarter" idx="5"/>
          </p:nvPr>
        </p:nvSpPr>
        <p:spPr/>
        <p:txBody>
          <a:bodyPr rtlCol="0"/>
          <a:lstStyle/>
          <a:p>
            <a:pPr rtl="0"/>
            <a:fld id="{C6B3AB32-59DF-41F1-9618-EDFBF5049629}" type="slidenum">
              <a:rPr lang="pt-PT" smtClean="0"/>
              <a:t>26</a:t>
            </a:fld>
            <a:endParaRPr lang="pt-PT"/>
          </a:p>
        </p:txBody>
      </p:sp>
    </p:spTree>
    <p:extLst>
      <p:ext uri="{BB962C8B-B14F-4D97-AF65-F5344CB8AC3E}">
        <p14:creationId xmlns:p14="http://schemas.microsoft.com/office/powerpoint/2010/main" val="104671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7" name="Retângulo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hasCustomPrompt="1"/>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pt-PT" noProof="0"/>
              <a:t>Clique para editar o estilo do título do Modelo Global</a:t>
            </a:r>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pt-PT" noProof="0"/>
              <a:t>Clique para editar o estilo do subtítulo do Modelo Global</a:t>
            </a:r>
          </a:p>
        </p:txBody>
      </p:sp>
      <p:sp>
        <p:nvSpPr>
          <p:cNvPr id="4" name="Marcador de Posição da Data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7971ADA6-8960-48E7-BFF9-17011FEE2277}" type="datetime1">
              <a:rPr lang="pt-PT" noProof="0" smtClean="0"/>
              <a:t>15/11/2024</a:t>
            </a:fld>
            <a:endParaRPr lang="pt-PT" noProof="0"/>
          </a:p>
        </p:txBody>
      </p:sp>
      <p:sp>
        <p:nvSpPr>
          <p:cNvPr id="5" name="Marcador de Posição do Rodapé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pt-PT" noProof="0"/>
          </a:p>
        </p:txBody>
      </p:sp>
      <p:sp>
        <p:nvSpPr>
          <p:cNvPr id="6" name="Marcador de Posição do Número do Diapositivo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7" name="Retângulo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hasCustomPrompt="1"/>
          </p:nvPr>
        </p:nvSpPr>
        <p:spPr>
          <a:xfrm>
            <a:off x="581192" y="702156"/>
            <a:ext cx="11029616" cy="1013800"/>
          </a:xfrm>
        </p:spPr>
        <p:txBody>
          <a:bodyPr rtlCol="0"/>
          <a:lstStyle/>
          <a:p>
            <a:pPr rtl="0"/>
            <a:r>
              <a:rPr lang="pt-PT" noProof="0"/>
              <a:t>Clique para editar o estilo do título do Modelo Global</a:t>
            </a:r>
          </a:p>
        </p:txBody>
      </p:sp>
      <p:sp>
        <p:nvSpPr>
          <p:cNvPr id="3" name="Marcador de Posição de Conteúdo 2"/>
          <p:cNvSpPr>
            <a:spLocks noGrp="1"/>
          </p:cNvSpPr>
          <p:nvPr>
            <p:ph idx="1" hasCustomPrompt="1"/>
          </p:nvPr>
        </p:nvSpPr>
        <p:spPr>
          <a:xfrm>
            <a:off x="581192" y="2180496"/>
            <a:ext cx="11029615" cy="3678303"/>
          </a:xfrm>
        </p:spPr>
        <p:txBody>
          <a:bodyPr rtlCol="0"/>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4" name="Marcador de Posição da Data 3"/>
          <p:cNvSpPr>
            <a:spLocks noGrp="1"/>
          </p:cNvSpPr>
          <p:nvPr>
            <p:ph type="dt" sz="half" idx="10"/>
          </p:nvPr>
        </p:nvSpPr>
        <p:spPr/>
        <p:txBody>
          <a:bodyPr rtlCol="0"/>
          <a:lstStyle/>
          <a:p>
            <a:pPr rtl="0"/>
            <a:fld id="{38630C9F-30C8-46B6-84C8-736E84106775}" type="datetime1">
              <a:rPr lang="pt-PT" noProof="0" smtClean="0"/>
              <a:t>15/11/2024</a:t>
            </a:fld>
            <a:endParaRPr lang="pt-PT" noProof="0"/>
          </a:p>
        </p:txBody>
      </p:sp>
      <p:sp>
        <p:nvSpPr>
          <p:cNvPr id="5" name="Marcador de Posição do Rodapé 4"/>
          <p:cNvSpPr>
            <a:spLocks noGrp="1"/>
          </p:cNvSpPr>
          <p:nvPr>
            <p:ph type="ftr" sz="quarter" idx="11"/>
          </p:nvPr>
        </p:nvSpPr>
        <p:spPr/>
        <p:txBody>
          <a:bodyPr rtlCol="0"/>
          <a:lstStyle/>
          <a:p>
            <a:pPr rtl="0"/>
            <a:endParaRPr lang="pt-PT" noProof="0"/>
          </a:p>
        </p:txBody>
      </p:sp>
      <p:sp>
        <p:nvSpPr>
          <p:cNvPr id="6" name="Marcador de Posição do Número do Diapositivo 5"/>
          <p:cNvSpPr>
            <a:spLocks noGrp="1"/>
          </p:cNvSpPr>
          <p:nvPr>
            <p:ph type="sldNum" sz="quarter" idx="12"/>
          </p:nvPr>
        </p:nvSpPr>
        <p:spPr>
          <a:xfrm>
            <a:off x="10558300" y="5956137"/>
            <a:ext cx="1052508" cy="365125"/>
          </a:xfrm>
        </p:spPr>
        <p:txBody>
          <a:bodyPr rtlCol="0"/>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8" name="Retângulo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hasCustomPrompt="1"/>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pt-PT" noProof="0"/>
              <a:t>Clique para editar o estilo do título do Modelo Global</a:t>
            </a:r>
          </a:p>
        </p:txBody>
      </p:sp>
      <p:sp>
        <p:nvSpPr>
          <p:cNvPr id="3" name="Marcador de Posição do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pt-PT" noProof="0"/>
              <a:t>Editar estilos de texto do Modelo Global</a:t>
            </a:r>
          </a:p>
        </p:txBody>
      </p:sp>
      <p:sp>
        <p:nvSpPr>
          <p:cNvPr id="4" name="Marcador de Posição da Data 3"/>
          <p:cNvSpPr>
            <a:spLocks noGrp="1"/>
          </p:cNvSpPr>
          <p:nvPr>
            <p:ph type="dt" sz="half" idx="10"/>
          </p:nvPr>
        </p:nvSpPr>
        <p:spPr/>
        <p:txBody>
          <a:bodyPr rtlCol="0"/>
          <a:lstStyle>
            <a:lvl1pPr>
              <a:defRPr>
                <a:solidFill>
                  <a:schemeClr val="accent1">
                    <a:lumMod val="75000"/>
                    <a:lumOff val="25000"/>
                  </a:schemeClr>
                </a:solidFill>
              </a:defRPr>
            </a:lvl1pPr>
          </a:lstStyle>
          <a:p>
            <a:pPr rtl="0"/>
            <a:fld id="{86AAACE7-6CDB-441E-A7C9-0A7AFA005D6C}" type="datetime1">
              <a:rPr lang="pt-PT" noProof="0" smtClean="0"/>
              <a:t>15/11/2024</a:t>
            </a:fld>
            <a:endParaRPr lang="pt-PT" noProof="0"/>
          </a:p>
        </p:txBody>
      </p:sp>
      <p:sp>
        <p:nvSpPr>
          <p:cNvPr id="5" name="Marcador de Posição do Rodapé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pt-PT" noProof="0"/>
          </a:p>
        </p:txBody>
      </p:sp>
      <p:sp>
        <p:nvSpPr>
          <p:cNvPr id="6" name="Marcador de Posição do Número do Diapositivo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8" name="Retângulo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hasCustomPrompt="1"/>
          </p:nvPr>
        </p:nvSpPr>
        <p:spPr>
          <a:xfrm>
            <a:off x="581193" y="729658"/>
            <a:ext cx="11029616" cy="988332"/>
          </a:xfrm>
        </p:spPr>
        <p:txBody>
          <a:bodyPr rtlCol="0"/>
          <a:lstStyle/>
          <a:p>
            <a:pPr rtl="0"/>
            <a:r>
              <a:rPr lang="pt-PT" noProof="0"/>
              <a:t>Clique para editar o estilo do título do Modelo Global</a:t>
            </a:r>
          </a:p>
        </p:txBody>
      </p:sp>
      <p:sp>
        <p:nvSpPr>
          <p:cNvPr id="3" name="Marcador de Posição de Conteúdo 2"/>
          <p:cNvSpPr>
            <a:spLocks noGrp="1"/>
          </p:cNvSpPr>
          <p:nvPr>
            <p:ph sz="half" idx="1" hasCustomPrompt="1"/>
          </p:nvPr>
        </p:nvSpPr>
        <p:spPr>
          <a:xfrm>
            <a:off x="581193" y="2228003"/>
            <a:ext cx="5422390" cy="3633047"/>
          </a:xfrm>
        </p:spPr>
        <p:txBody>
          <a:bodyPr rtlCol="0">
            <a:normAutofit/>
          </a:bodyPr>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4" name="Marcador de Posição de Conteúdo 3"/>
          <p:cNvSpPr>
            <a:spLocks noGrp="1"/>
          </p:cNvSpPr>
          <p:nvPr>
            <p:ph sz="half" idx="2" hasCustomPrompt="1"/>
          </p:nvPr>
        </p:nvSpPr>
        <p:spPr>
          <a:xfrm>
            <a:off x="6188417" y="2228003"/>
            <a:ext cx="5422392" cy="3633047"/>
          </a:xfrm>
        </p:spPr>
        <p:txBody>
          <a:bodyPr rtlCol="0">
            <a:normAutofit/>
          </a:bodyPr>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5" name="Marcador de Posição da Data 4"/>
          <p:cNvSpPr>
            <a:spLocks noGrp="1"/>
          </p:cNvSpPr>
          <p:nvPr>
            <p:ph type="dt" sz="half" idx="10"/>
          </p:nvPr>
        </p:nvSpPr>
        <p:spPr/>
        <p:txBody>
          <a:bodyPr rtlCol="0"/>
          <a:lstStyle/>
          <a:p>
            <a:pPr rtl="0"/>
            <a:fld id="{8BCDE486-2841-4D32-B627-BCF41C0E1FF2}" type="datetime1">
              <a:rPr lang="pt-PT" noProof="0" smtClean="0"/>
              <a:t>15/11/2024</a:t>
            </a:fld>
            <a:endParaRPr lang="pt-PT" noProof="0"/>
          </a:p>
        </p:txBody>
      </p:sp>
      <p:sp>
        <p:nvSpPr>
          <p:cNvPr id="6" name="Marcador de Posição do Rodapé 5"/>
          <p:cNvSpPr>
            <a:spLocks noGrp="1"/>
          </p:cNvSpPr>
          <p:nvPr>
            <p:ph type="ftr" sz="quarter" idx="11"/>
          </p:nvPr>
        </p:nvSpPr>
        <p:spPr/>
        <p:txBody>
          <a:bodyPr rtlCol="0"/>
          <a:lstStyle/>
          <a:p>
            <a:pPr rtl="0"/>
            <a:endParaRPr lang="pt-PT" noProof="0"/>
          </a:p>
        </p:txBody>
      </p:sp>
      <p:sp>
        <p:nvSpPr>
          <p:cNvPr id="7" name="Marcador de Posição do Número do Diapositivo 6"/>
          <p:cNvSpPr>
            <a:spLocks noGrp="1"/>
          </p:cNvSpPr>
          <p:nvPr>
            <p:ph type="sldNum" sz="quarter" idx="12"/>
          </p:nvPr>
        </p:nvSpPr>
        <p:spPr/>
        <p:txBody>
          <a:bodyPr rtlCol="0"/>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1" name="Retângulo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hasCustomPrompt="1"/>
          </p:nvPr>
        </p:nvSpPr>
        <p:spPr>
          <a:xfrm>
            <a:off x="581193" y="729658"/>
            <a:ext cx="11029616" cy="988332"/>
          </a:xfrm>
        </p:spPr>
        <p:txBody>
          <a:bodyPr rtlCol="0"/>
          <a:lstStyle/>
          <a:p>
            <a:pPr rtl="0"/>
            <a:r>
              <a:rPr lang="pt-PT" noProof="0"/>
              <a:t>Clique para editar o estilo do título do Modelo Global</a:t>
            </a:r>
          </a:p>
        </p:txBody>
      </p:sp>
      <p:sp>
        <p:nvSpPr>
          <p:cNvPr id="3" name="Marcador de Posição do Texto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PT" noProof="0"/>
              <a:t>Editar estilos de texto do Modelo Global</a:t>
            </a:r>
          </a:p>
        </p:txBody>
      </p:sp>
      <p:sp>
        <p:nvSpPr>
          <p:cNvPr id="4" name="Marcador de Posição de Conteúdo 3"/>
          <p:cNvSpPr>
            <a:spLocks noGrp="1"/>
          </p:cNvSpPr>
          <p:nvPr>
            <p:ph sz="half" idx="2" hasCustomPrompt="1"/>
          </p:nvPr>
        </p:nvSpPr>
        <p:spPr>
          <a:xfrm>
            <a:off x="581194" y="2926052"/>
            <a:ext cx="5393100" cy="2934999"/>
          </a:xfrm>
        </p:spPr>
        <p:txBody>
          <a:bodyPr rtlCol="0" anchor="t">
            <a:normAutofit/>
          </a:bodyPr>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5" name="Marcador de Posição do Texto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PT" noProof="0"/>
              <a:t>Editar estilos de texto do Modelo Global</a:t>
            </a:r>
          </a:p>
        </p:txBody>
      </p:sp>
      <p:sp>
        <p:nvSpPr>
          <p:cNvPr id="6" name="Marcador de Posição de Conteúdo 5"/>
          <p:cNvSpPr>
            <a:spLocks noGrp="1"/>
          </p:cNvSpPr>
          <p:nvPr>
            <p:ph sz="quarter" idx="4" hasCustomPrompt="1"/>
          </p:nvPr>
        </p:nvSpPr>
        <p:spPr>
          <a:xfrm>
            <a:off x="6217709" y="2926052"/>
            <a:ext cx="5393100" cy="2934999"/>
          </a:xfrm>
        </p:spPr>
        <p:txBody>
          <a:bodyPr rtlCol="0" anchor="t">
            <a:normAutofit/>
          </a:bodyPr>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7" name="Marcador de Posição da Data 6"/>
          <p:cNvSpPr>
            <a:spLocks noGrp="1"/>
          </p:cNvSpPr>
          <p:nvPr>
            <p:ph type="dt" sz="half" idx="10"/>
          </p:nvPr>
        </p:nvSpPr>
        <p:spPr/>
        <p:txBody>
          <a:bodyPr rtlCol="0"/>
          <a:lstStyle/>
          <a:p>
            <a:pPr rtl="0"/>
            <a:fld id="{E8409540-7E19-41BB-943D-D8AFC7B9E0B7}" type="datetime1">
              <a:rPr lang="pt-PT" noProof="0" smtClean="0"/>
              <a:t>15/11/2024</a:t>
            </a:fld>
            <a:endParaRPr lang="pt-PT" noProof="0"/>
          </a:p>
        </p:txBody>
      </p:sp>
      <p:sp>
        <p:nvSpPr>
          <p:cNvPr id="8" name="Marcador de Posição do Rodapé 7"/>
          <p:cNvSpPr>
            <a:spLocks noGrp="1"/>
          </p:cNvSpPr>
          <p:nvPr>
            <p:ph type="ftr" sz="quarter" idx="11"/>
          </p:nvPr>
        </p:nvSpPr>
        <p:spPr/>
        <p:txBody>
          <a:bodyPr rtlCol="0"/>
          <a:lstStyle/>
          <a:p>
            <a:pPr rtl="0"/>
            <a:endParaRPr lang="pt-PT" noProof="0"/>
          </a:p>
        </p:txBody>
      </p:sp>
      <p:sp>
        <p:nvSpPr>
          <p:cNvPr id="9" name="Marcador de Posição do Número do Diapositivo 8"/>
          <p:cNvSpPr>
            <a:spLocks noGrp="1"/>
          </p:cNvSpPr>
          <p:nvPr>
            <p:ph type="sldNum" sz="quarter" idx="12"/>
          </p:nvPr>
        </p:nvSpPr>
        <p:spPr/>
        <p:txBody>
          <a:bodyPr rtlCol="0"/>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3" name="Marcador de Posição da Data 2"/>
          <p:cNvSpPr>
            <a:spLocks noGrp="1"/>
          </p:cNvSpPr>
          <p:nvPr>
            <p:ph type="dt" sz="half" idx="10"/>
          </p:nvPr>
        </p:nvSpPr>
        <p:spPr/>
        <p:txBody>
          <a:bodyPr rtlCol="0"/>
          <a:lstStyle/>
          <a:p>
            <a:pPr rtl="0"/>
            <a:fld id="{AE6B00D8-27C1-49EF-89FF-8E2906B44152}" type="datetime1">
              <a:rPr lang="pt-PT" noProof="0" smtClean="0"/>
              <a:t>15/11/2024</a:t>
            </a:fld>
            <a:endParaRPr lang="pt-PT" noProof="0"/>
          </a:p>
        </p:txBody>
      </p:sp>
      <p:sp>
        <p:nvSpPr>
          <p:cNvPr id="4" name="Marcador de Posição do Rodapé 3"/>
          <p:cNvSpPr>
            <a:spLocks noGrp="1"/>
          </p:cNvSpPr>
          <p:nvPr>
            <p:ph type="ftr" sz="quarter" idx="11"/>
          </p:nvPr>
        </p:nvSpPr>
        <p:spPr/>
        <p:txBody>
          <a:bodyPr rtlCol="0"/>
          <a:lstStyle/>
          <a:p>
            <a:pPr rtl="0"/>
            <a:endParaRPr lang="pt-PT" noProof="0"/>
          </a:p>
        </p:txBody>
      </p:sp>
      <p:sp>
        <p:nvSpPr>
          <p:cNvPr id="5" name="Marcador de Posição do Número do Diapositivo 4"/>
          <p:cNvSpPr>
            <a:spLocks noGrp="1"/>
          </p:cNvSpPr>
          <p:nvPr>
            <p:ph type="sldNum" sz="quarter" idx="12"/>
          </p:nvPr>
        </p:nvSpPr>
        <p:spPr/>
        <p:txBody>
          <a:bodyPr rtlCol="0"/>
          <a:lstStyle/>
          <a:p>
            <a:pPr rtl="0"/>
            <a:fld id="{D57F1E4F-1CFF-5643-939E-217C01CDF565}" type="slidenum">
              <a:rPr lang="pt-PT" noProof="0" smtClean="0"/>
              <a:pPr rtl="0"/>
              <a:t>‹nº›</a:t>
            </a:fld>
            <a:endParaRPr lang="pt-PT" noProof="0"/>
          </a:p>
        </p:txBody>
      </p:sp>
      <p:sp>
        <p:nvSpPr>
          <p:cNvPr id="7" name="Retângulo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ítulo 1"/>
          <p:cNvSpPr>
            <a:spLocks noGrp="1"/>
          </p:cNvSpPr>
          <p:nvPr>
            <p:ph type="title" hasCustomPrompt="1"/>
          </p:nvPr>
        </p:nvSpPr>
        <p:spPr>
          <a:xfrm>
            <a:off x="575894" y="729658"/>
            <a:ext cx="11029616" cy="988332"/>
          </a:xfrm>
        </p:spPr>
        <p:txBody>
          <a:bodyPr rtlCol="0"/>
          <a:lstStyle/>
          <a:p>
            <a:pPr rtl="0"/>
            <a:r>
              <a:rPr lang="pt-PT" noProof="0"/>
              <a:t>Clique para editar o estilo do título do Modelo Global</a:t>
            </a:r>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rtlCol="0"/>
          <a:lstStyle/>
          <a:p>
            <a:pPr rtl="0"/>
            <a:fld id="{364EAEF6-64CC-4BBE-84B7-88EA7DC070C3}" type="datetime1">
              <a:rPr lang="pt-PT" noProof="0" smtClean="0"/>
              <a:t>15/11/2024</a:t>
            </a:fld>
            <a:endParaRPr lang="pt-PT" noProof="0"/>
          </a:p>
        </p:txBody>
      </p:sp>
      <p:sp>
        <p:nvSpPr>
          <p:cNvPr id="3" name="Marcador de Posição do Rodapé 2"/>
          <p:cNvSpPr>
            <a:spLocks noGrp="1"/>
          </p:cNvSpPr>
          <p:nvPr>
            <p:ph type="ftr" sz="quarter" idx="11"/>
          </p:nvPr>
        </p:nvSpPr>
        <p:spPr/>
        <p:txBody>
          <a:bodyPr rtlCol="0"/>
          <a:lstStyle/>
          <a:p>
            <a:pPr rtl="0"/>
            <a:endParaRPr lang="pt-PT" noProof="0"/>
          </a:p>
        </p:txBody>
      </p:sp>
      <p:sp>
        <p:nvSpPr>
          <p:cNvPr id="4" name="Marcador de Posição do Número do Diapositivo 3"/>
          <p:cNvSpPr>
            <a:spLocks noGrp="1"/>
          </p:cNvSpPr>
          <p:nvPr>
            <p:ph type="sldNum" sz="quarter" idx="12"/>
          </p:nvPr>
        </p:nvSpPr>
        <p:spPr/>
        <p:txBody>
          <a:bodyPr rtlCol="0"/>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9" name="Retângulo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hasCustomPrompt="1"/>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pt-PT" noProof="0"/>
              <a:t>Clique para editar o estilo do título do Modelo Global</a:t>
            </a:r>
          </a:p>
        </p:txBody>
      </p:sp>
      <p:sp>
        <p:nvSpPr>
          <p:cNvPr id="3" name="Marcador de Posição de Conteúdo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4" name="Marcador de Posição do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t-PT" noProof="0"/>
              <a:t>Editar estilos de texto do Modelo Global</a:t>
            </a:r>
          </a:p>
        </p:txBody>
      </p:sp>
      <p:sp>
        <p:nvSpPr>
          <p:cNvPr id="5" name="Marcador de Posição da Data 4"/>
          <p:cNvSpPr>
            <a:spLocks noGrp="1"/>
          </p:cNvSpPr>
          <p:nvPr>
            <p:ph type="dt" sz="half" idx="10"/>
          </p:nvPr>
        </p:nvSpPr>
        <p:spPr/>
        <p:txBody>
          <a:bodyPr rtlCol="0"/>
          <a:lstStyle>
            <a:lvl1pPr>
              <a:defRPr>
                <a:solidFill>
                  <a:schemeClr val="accent1">
                    <a:lumMod val="75000"/>
                    <a:lumOff val="25000"/>
                  </a:schemeClr>
                </a:solidFill>
              </a:defRPr>
            </a:lvl1pPr>
          </a:lstStyle>
          <a:p>
            <a:pPr rtl="0"/>
            <a:fld id="{63218BE0-0389-4B32-BEDA-75B14EAAE175}" type="datetime1">
              <a:rPr lang="pt-PT" noProof="0" smtClean="0"/>
              <a:t>15/11/2024</a:t>
            </a:fld>
            <a:endParaRPr lang="pt-PT" noProof="0"/>
          </a:p>
        </p:txBody>
      </p:sp>
      <p:sp>
        <p:nvSpPr>
          <p:cNvPr id="6" name="Marcador de Posição do Rodapé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pt-PT" noProof="0"/>
          </a:p>
        </p:txBody>
      </p:sp>
      <p:sp>
        <p:nvSpPr>
          <p:cNvPr id="7" name="Marcador de Posição do Número do Diapositivo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581193" y="4693389"/>
            <a:ext cx="11029616" cy="566738"/>
          </a:xfrm>
        </p:spPr>
        <p:txBody>
          <a:bodyPr rtlCol="0" anchor="b">
            <a:normAutofit/>
          </a:bodyPr>
          <a:lstStyle>
            <a:lvl1pPr algn="l">
              <a:defRPr sz="2400" b="0">
                <a:solidFill>
                  <a:schemeClr val="accent1"/>
                </a:solidFill>
              </a:defRPr>
            </a:lvl1pPr>
          </a:lstStyle>
          <a:p>
            <a:pPr rtl="0"/>
            <a:r>
              <a:rPr lang="pt-PT" noProof="0"/>
              <a:t>Clique para editar o estilo do título do Modelo Global</a:t>
            </a:r>
          </a:p>
        </p:txBody>
      </p:sp>
      <p:sp>
        <p:nvSpPr>
          <p:cNvPr id="3" name="Marcador de Posição da Imagem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pt-PT" noProof="0"/>
              <a:t>Clique no ícone para adicionar uma imagem</a:t>
            </a:r>
          </a:p>
        </p:txBody>
      </p:sp>
      <p:sp>
        <p:nvSpPr>
          <p:cNvPr id="4" name="Marcador de Posição do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t-PT" noProof="0"/>
              <a:t>Editar estilos de texto do Modelo Global</a:t>
            </a:r>
          </a:p>
        </p:txBody>
      </p:sp>
      <p:sp>
        <p:nvSpPr>
          <p:cNvPr id="5" name="Marcador de Posição da Data 4"/>
          <p:cNvSpPr>
            <a:spLocks noGrp="1"/>
          </p:cNvSpPr>
          <p:nvPr>
            <p:ph type="dt" sz="half" idx="10"/>
          </p:nvPr>
        </p:nvSpPr>
        <p:spPr/>
        <p:txBody>
          <a:bodyPr rtlCol="0"/>
          <a:lstStyle/>
          <a:p>
            <a:pPr rtl="0"/>
            <a:fld id="{12F47E03-493C-4B39-8BFD-38DAD06C41BA}" type="datetime1">
              <a:rPr lang="pt-PT" noProof="0" smtClean="0"/>
              <a:t>15/11/2024</a:t>
            </a:fld>
            <a:endParaRPr lang="pt-PT" noProof="0"/>
          </a:p>
        </p:txBody>
      </p:sp>
      <p:sp>
        <p:nvSpPr>
          <p:cNvPr id="6" name="Marcador de Posição do Rodapé 5"/>
          <p:cNvSpPr>
            <a:spLocks noGrp="1"/>
          </p:cNvSpPr>
          <p:nvPr>
            <p:ph type="ftr" sz="quarter" idx="11"/>
          </p:nvPr>
        </p:nvSpPr>
        <p:spPr/>
        <p:txBody>
          <a:bodyPr rtlCol="0"/>
          <a:lstStyle/>
          <a:p>
            <a:pPr rtl="0"/>
            <a:endParaRPr lang="pt-PT" noProof="0"/>
          </a:p>
        </p:txBody>
      </p:sp>
      <p:sp>
        <p:nvSpPr>
          <p:cNvPr id="7" name="Marcador de Posição do Número do Diapositivo 6"/>
          <p:cNvSpPr>
            <a:spLocks noGrp="1"/>
          </p:cNvSpPr>
          <p:nvPr>
            <p:ph type="sldNum" sz="quarter" idx="12"/>
          </p:nvPr>
        </p:nvSpPr>
        <p:spPr/>
        <p:txBody>
          <a:bodyPr rtlCol="0"/>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8" name="Retângulo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ítulo 1"/>
          <p:cNvSpPr>
            <a:spLocks noGrp="1"/>
          </p:cNvSpPr>
          <p:nvPr>
            <p:ph type="title" hasCustomPrompt="1"/>
          </p:nvPr>
        </p:nvSpPr>
        <p:spPr>
          <a:xfrm>
            <a:off x="581192" y="702156"/>
            <a:ext cx="11029616" cy="1013800"/>
          </a:xfrm>
        </p:spPr>
        <p:txBody>
          <a:bodyPr rtlCol="0"/>
          <a:lstStyle/>
          <a:p>
            <a:pPr rtl="0"/>
            <a:r>
              <a:rPr lang="pt-PT" noProof="0"/>
              <a:t>Clique para editar o estilo do título do Modelo Global</a:t>
            </a:r>
          </a:p>
        </p:txBody>
      </p:sp>
      <p:sp>
        <p:nvSpPr>
          <p:cNvPr id="3" name="Marcador de Posição de Texto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4" name="Marcador de Posição da Data 3"/>
          <p:cNvSpPr>
            <a:spLocks noGrp="1"/>
          </p:cNvSpPr>
          <p:nvPr>
            <p:ph type="dt" sz="half" idx="10"/>
          </p:nvPr>
        </p:nvSpPr>
        <p:spPr/>
        <p:txBody>
          <a:bodyPr rtlCol="0"/>
          <a:lstStyle/>
          <a:p>
            <a:pPr rtl="0"/>
            <a:fld id="{74687C52-234A-4D2C-B17A-CA032BFB92E2}" type="datetime1">
              <a:rPr lang="pt-PT" noProof="0" smtClean="0"/>
              <a:t>15/11/2024</a:t>
            </a:fld>
            <a:endParaRPr lang="pt-PT" noProof="0"/>
          </a:p>
        </p:txBody>
      </p:sp>
      <p:sp>
        <p:nvSpPr>
          <p:cNvPr id="5" name="Marcador de Posição do Rodapé 4"/>
          <p:cNvSpPr>
            <a:spLocks noGrp="1"/>
          </p:cNvSpPr>
          <p:nvPr>
            <p:ph type="ftr" sz="quarter" idx="11"/>
          </p:nvPr>
        </p:nvSpPr>
        <p:spPr/>
        <p:txBody>
          <a:bodyPr rtlCol="0"/>
          <a:lstStyle/>
          <a:p>
            <a:pPr rtl="0"/>
            <a:endParaRPr lang="pt-PT" noProof="0"/>
          </a:p>
        </p:txBody>
      </p:sp>
      <p:sp>
        <p:nvSpPr>
          <p:cNvPr id="6" name="Marcador de Posição do Número do Diapositivo 5"/>
          <p:cNvSpPr>
            <a:spLocks noGrp="1"/>
          </p:cNvSpPr>
          <p:nvPr>
            <p:ph type="sldNum" sz="quarter" idx="12"/>
          </p:nvPr>
        </p:nvSpPr>
        <p:spPr/>
        <p:txBody>
          <a:bodyPr rtlCol="0"/>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7" name="Retângulo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Vertical 1"/>
          <p:cNvSpPr>
            <a:spLocks noGrp="1"/>
          </p:cNvSpPr>
          <p:nvPr>
            <p:ph type="title" orient="vert" hasCustomPrompt="1"/>
          </p:nvPr>
        </p:nvSpPr>
        <p:spPr>
          <a:xfrm>
            <a:off x="8839201" y="675726"/>
            <a:ext cx="2004164" cy="5183073"/>
          </a:xfrm>
        </p:spPr>
        <p:txBody>
          <a:bodyPr vert="eaVert" rtlCol="0"/>
          <a:lstStyle/>
          <a:p>
            <a:pPr rtl="0"/>
            <a:r>
              <a:rPr lang="pt-PT" noProof="0"/>
              <a:t>Clique para editar o estilo do título do Modelo Global</a:t>
            </a:r>
          </a:p>
        </p:txBody>
      </p:sp>
      <p:sp>
        <p:nvSpPr>
          <p:cNvPr id="3" name="Marcador de Posição de Texto Vertical 2"/>
          <p:cNvSpPr>
            <a:spLocks noGrp="1"/>
          </p:cNvSpPr>
          <p:nvPr>
            <p:ph type="body" orient="vert" idx="1" hasCustomPrompt="1"/>
          </p:nvPr>
        </p:nvSpPr>
        <p:spPr>
          <a:xfrm>
            <a:off x="774923" y="675726"/>
            <a:ext cx="7896279" cy="5183073"/>
          </a:xfrm>
        </p:spPr>
        <p:txBody>
          <a:bodyPr vert="eaVert" rtlCol="0" anchor="t"/>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4" name="Marcador de Posição da Data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E3E3F988-825B-48B0-B415-A600D954561F}" type="datetime1">
              <a:rPr lang="pt-PT" noProof="0" smtClean="0"/>
              <a:t>15/11/2024</a:t>
            </a:fld>
            <a:endParaRPr lang="pt-PT" noProof="0"/>
          </a:p>
        </p:txBody>
      </p:sp>
      <p:sp>
        <p:nvSpPr>
          <p:cNvPr id="5" name="Marcador de Posição do Rodapé 4"/>
          <p:cNvSpPr>
            <a:spLocks noGrp="1"/>
          </p:cNvSpPr>
          <p:nvPr>
            <p:ph type="ftr" sz="quarter" idx="11"/>
          </p:nvPr>
        </p:nvSpPr>
        <p:spPr>
          <a:xfrm>
            <a:off x="774923" y="5951811"/>
            <a:ext cx="7896279" cy="365125"/>
          </a:xfrm>
        </p:spPr>
        <p:txBody>
          <a:bodyPr rtlCol="0"/>
          <a:lstStyle/>
          <a:p>
            <a:pPr rtl="0"/>
            <a:endParaRPr lang="pt-PT" noProof="0"/>
          </a:p>
        </p:txBody>
      </p:sp>
      <p:sp>
        <p:nvSpPr>
          <p:cNvPr id="6" name="Marcador de Posição do Número do Diapositivo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pt-PT" noProof="0" smtClean="0"/>
              <a:pPr rtl="0"/>
              <a:t>‹nº›</a:t>
            </a:fld>
            <a:endParaRPr lang="pt-PT"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pt-PT" noProof="0"/>
              <a:t>Clique para editar o estilo do título do Modelo Global</a:t>
            </a:r>
          </a:p>
        </p:txBody>
      </p:sp>
      <p:sp>
        <p:nvSpPr>
          <p:cNvPr id="3" name="Marcador de Posição do Texto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pt-PT" noProof="0"/>
              <a:t>Editar estilos de texto do Modelo Global</a:t>
            </a:r>
          </a:p>
          <a:p>
            <a:pPr lvl="1" rtl="0"/>
            <a:r>
              <a:rPr lang="pt-PT" noProof="0"/>
              <a:t>Segundo nível</a:t>
            </a:r>
          </a:p>
          <a:p>
            <a:pPr lvl="2" rtl="0"/>
            <a:r>
              <a:rPr lang="pt-PT" noProof="0"/>
              <a:t>Terceiro nível</a:t>
            </a:r>
          </a:p>
          <a:p>
            <a:pPr lvl="3" rtl="0"/>
            <a:r>
              <a:rPr lang="pt-PT" noProof="0"/>
              <a:t>Quarto nível</a:t>
            </a:r>
          </a:p>
          <a:p>
            <a:pPr lvl="4" rtl="0"/>
            <a:r>
              <a:rPr lang="pt-PT" noProof="0"/>
              <a:t>Quinto nível</a:t>
            </a:r>
          </a:p>
        </p:txBody>
      </p:sp>
      <p:sp>
        <p:nvSpPr>
          <p:cNvPr id="4" name="Marcador de Posição da Dat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4050790B-8117-41CF-9823-2DB5E400988F}" type="datetime1">
              <a:rPr lang="pt-PT" noProof="0" smtClean="0"/>
              <a:t>15/11/2024</a:t>
            </a:fld>
            <a:endParaRPr lang="pt-PT" noProof="0"/>
          </a:p>
        </p:txBody>
      </p:sp>
      <p:sp>
        <p:nvSpPr>
          <p:cNvPr id="5" name="Marcador de Posição do Rodapé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pt-PT" noProof="0"/>
          </a:p>
        </p:txBody>
      </p:sp>
      <p:sp>
        <p:nvSpPr>
          <p:cNvPr id="6" name="Marcador de Posição do Número do Diapositivo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pt-PT" noProof="0" smtClean="0"/>
              <a:pPr rtl="0"/>
              <a:t>‹nº›</a:t>
            </a:fld>
            <a:endParaRPr lang="pt-PT" noProof="0"/>
          </a:p>
        </p:txBody>
      </p:sp>
      <p:sp>
        <p:nvSpPr>
          <p:cNvPr id="9" name="Retâ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tâ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tâ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016/j.jbiosc.2023.11.001"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86/s40824-021-00224-8" TargetMode="External"/><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hyperlink" Target="https://doi.org/10.1016/j.ymthe.2020.11.030" TargetMode="External"/><Relationship Id="rId4" Type="http://schemas.openxmlformats.org/officeDocument/2006/relationships/hyperlink" Target="https://doi.org/10.3390/bioengineering10010104"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hyperlink" Target="https://doi.org/10.1038/s12276-024-01201-6"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doi.org/10.1016/j.ymthe.2020.11.030" TargetMode="External"/><Relationship Id="rId5" Type="http://schemas.openxmlformats.org/officeDocument/2006/relationships/hyperlink" Target="https://doi.org/10.3390/bioengineering10010104" TargetMode="External"/><Relationship Id="rId4" Type="http://schemas.openxmlformats.org/officeDocument/2006/relationships/hyperlink" Target="https://doi.org/10.1186/s40824-021-00224-8"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186/s40824-021-00224-8"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hyperlink" Target="https://doi.org/10.1016/j.ymthe.2020.11.030" TargetMode="External"/><Relationship Id="rId4" Type="http://schemas.openxmlformats.org/officeDocument/2006/relationships/hyperlink" Target="https://doi.org/10.3390/bioengineering1001010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3390/pharmaceutics13081203"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jid.2016.08.035"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jpeg"/><Relationship Id="rId7" Type="http://schemas.openxmlformats.org/officeDocument/2006/relationships/diagramColors" Target="../diagrams/colors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111/jocd.16112"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111/jocd.16112"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5.jpeg"/><Relationship Id="rId7" Type="http://schemas.openxmlformats.org/officeDocument/2006/relationships/diagramColors" Target="../diagrams/colors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5.jpeg"/><Relationship Id="rId7" Type="http://schemas.openxmlformats.org/officeDocument/2006/relationships/diagramColors" Target="../diagrams/colors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fi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useBgFill="1">
        <p:nvSpPr>
          <p:cNvPr id="15" name="Retângulo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17" name="Grupo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tângulo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9" name="Retângulo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20" name="Retângulo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sp>
        <p:nvSpPr>
          <p:cNvPr id="22" name="Retângulo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rtlCol="0">
            <a:noAutofit/>
          </a:bodyPr>
          <a:lstStyle/>
          <a:p>
            <a:pPr rtl="0"/>
            <a:r>
              <a:rPr lang="en-GB" sz="6000" dirty="0">
                <a:solidFill>
                  <a:schemeClr val="bg1"/>
                </a:solidFill>
              </a:rPr>
              <a:t>Exosomes</a:t>
            </a:r>
          </a:p>
        </p:txBody>
      </p:sp>
      <p:sp>
        <p:nvSpPr>
          <p:cNvPr id="3" name="Subtítulo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rtlCol="0">
            <a:normAutofit/>
          </a:bodyPr>
          <a:lstStyle/>
          <a:p>
            <a:pPr rtl="0"/>
            <a:r>
              <a:rPr lang="en-GB" dirty="0">
                <a:solidFill>
                  <a:srgbClr val="7CEBFF"/>
                </a:solidFill>
              </a:rPr>
              <a:t>HAIR &amp; skincare treatment</a:t>
            </a: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useBgFill="1">
        <p:nvSpPr>
          <p:cNvPr id="29" name="Retângulo 28">
            <a:extLst>
              <a:ext uri="{FF2B5EF4-FFF2-40B4-BE49-F238E27FC236}">
                <a16:creationId xmlns:a16="http://schemas.microsoft.com/office/drawing/2014/main" id="{BFDA9692-ECDC-4B59-86B2-8C90FDE1A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1" name="Retângulo 30">
            <a:extLst>
              <a:ext uri="{FF2B5EF4-FFF2-40B4-BE49-F238E27FC236}">
                <a16:creationId xmlns:a16="http://schemas.microsoft.com/office/drawing/2014/main" id="{12C05506-42A1-49C0-9D87-081CCD9023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5B040558-A365-4CCE-92FA-5A48CD98F9C9}"/>
              </a:ext>
            </a:extLst>
          </p:cNvPr>
          <p:cNvSpPr>
            <a:spLocks noGrp="1"/>
          </p:cNvSpPr>
          <p:nvPr>
            <p:ph type="title"/>
          </p:nvPr>
        </p:nvSpPr>
        <p:spPr>
          <a:xfrm>
            <a:off x="581192" y="5264487"/>
            <a:ext cx="11029616" cy="718870"/>
          </a:xfrm>
        </p:spPr>
        <p:txBody>
          <a:bodyPr rtlCol="0">
            <a:normAutofit/>
          </a:bodyPr>
          <a:lstStyle/>
          <a:p>
            <a:pPr rtl="0"/>
            <a:r>
              <a:rPr lang="en-GB" dirty="0">
                <a:solidFill>
                  <a:srgbClr val="FFFEFF"/>
                </a:solidFill>
              </a:rPr>
              <a:t>Exosomes</a:t>
            </a:r>
          </a:p>
        </p:txBody>
      </p:sp>
      <p:graphicFrame>
        <p:nvGraphicFramePr>
          <p:cNvPr id="4" name="Marcador de Posição de Conteúdo 3" descr="ícone do gráfico SmartArt">
            <a:extLst>
              <a:ext uri="{FF2B5EF4-FFF2-40B4-BE49-F238E27FC236}">
                <a16:creationId xmlns:a16="http://schemas.microsoft.com/office/drawing/2014/main" id="{81E592E1-99DF-4294-A2E9-EF46299BD3F4}"/>
              </a:ext>
            </a:extLst>
          </p:cNvPr>
          <p:cNvGraphicFramePr>
            <a:graphicFrameLocks noGrp="1"/>
          </p:cNvGraphicFramePr>
          <p:nvPr>
            <p:ph idx="1"/>
            <p:extLst>
              <p:ext uri="{D42A27DB-BD31-4B8C-83A1-F6EECF244321}">
                <p14:modId xmlns:p14="http://schemas.microsoft.com/office/powerpoint/2010/main" val="3759779925"/>
              </p:ext>
            </p:extLst>
          </p:nvPr>
        </p:nvGraphicFramePr>
        <p:xfrm>
          <a:off x="642938" y="858445"/>
          <a:ext cx="10906125" cy="39612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03342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tâ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8" name="Marcador de Posição de Conteúdo 4" descr="Números Digitai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tâ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7" name="Retâ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8" name="Retâ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graphicFrame>
        <p:nvGraphicFramePr>
          <p:cNvPr id="6" name="Marcador de Posição de Conteúdo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3329003635"/>
              </p:ext>
            </p:extLst>
          </p:nvPr>
        </p:nvGraphicFramePr>
        <p:xfrm>
          <a:off x="714264" y="1744927"/>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0932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tâ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8" name="Marcador de Posição de Conteúdo 4" descr="Números Digitai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tâ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7" name="Retâ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8" name="Retâ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graphicFrame>
        <p:nvGraphicFramePr>
          <p:cNvPr id="6" name="Marcador de Posição de Conteúdo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2509956065"/>
              </p:ext>
            </p:extLst>
          </p:nvPr>
        </p:nvGraphicFramePr>
        <p:xfrm>
          <a:off x="714264" y="1647031"/>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14122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E502B60-3F37-BB9A-2ECC-0278E5C20ACC}"/>
              </a:ext>
            </a:extLst>
          </p:cNvPr>
          <p:cNvSpPr>
            <a:spLocks noGrp="1"/>
          </p:cNvSpPr>
          <p:nvPr>
            <p:ph type="title"/>
          </p:nvPr>
        </p:nvSpPr>
        <p:spPr>
          <a:xfrm>
            <a:off x="581193" y="729658"/>
            <a:ext cx="11029616" cy="988332"/>
          </a:xfrm>
        </p:spPr>
        <p:txBody>
          <a:bodyPr/>
          <a:lstStyle/>
          <a:p>
            <a:r>
              <a:rPr lang="en-GB" dirty="0"/>
              <a:t>Exosomes </a:t>
            </a:r>
          </a:p>
        </p:txBody>
      </p:sp>
      <p:sp>
        <p:nvSpPr>
          <p:cNvPr id="3" name="Marcador de Posição de Conteúdo 2">
            <a:extLst>
              <a:ext uri="{FF2B5EF4-FFF2-40B4-BE49-F238E27FC236}">
                <a16:creationId xmlns:a16="http://schemas.microsoft.com/office/drawing/2014/main" id="{AB672F0A-D341-A09F-17C3-147382C60F21}"/>
              </a:ext>
            </a:extLst>
          </p:cNvPr>
          <p:cNvSpPr>
            <a:spLocks noGrp="1"/>
          </p:cNvSpPr>
          <p:nvPr>
            <p:ph sz="half" idx="1"/>
          </p:nvPr>
        </p:nvSpPr>
        <p:spPr>
          <a:xfrm>
            <a:off x="581193" y="2228003"/>
            <a:ext cx="5422390" cy="3633047"/>
          </a:xfrm>
        </p:spPr>
        <p:txBody>
          <a:bodyPr anchor="ctr">
            <a:normAutofit/>
          </a:bodyPr>
          <a:lstStyle/>
          <a:p>
            <a:r>
              <a:rPr lang="en-GB" dirty="0"/>
              <a:t>Exosomes are intercellular vesicles that allow the transport of substances between cells and are derived from the cell membranes naturally present in them. This communication system uses extremely small vesicles (30-150 nm), but with high concentrations of substances such as growth factors, proteins, lipids, DNA and RNA essential for cellular functioning. Thus, they have anti-inflammatory, antioxidant and anti-aging functions.</a:t>
            </a:r>
          </a:p>
        </p:txBody>
      </p:sp>
      <p:pic>
        <p:nvPicPr>
          <p:cNvPr id="5" name="Marcador de Posição de Conteúdo 5">
            <a:extLst>
              <a:ext uri="{FF2B5EF4-FFF2-40B4-BE49-F238E27FC236}">
                <a16:creationId xmlns:a16="http://schemas.microsoft.com/office/drawing/2014/main" id="{6F0EA35A-A8FC-DA74-FBC3-12D27A729BE6}"/>
              </a:ext>
            </a:extLst>
          </p:cNvPr>
          <p:cNvPicPr>
            <a:picLocks noChangeAspect="1"/>
          </p:cNvPicPr>
          <p:nvPr/>
        </p:nvPicPr>
        <p:blipFill>
          <a:blip r:embed="rId2"/>
          <a:stretch>
            <a:fillRect/>
          </a:stretch>
        </p:blipFill>
        <p:spPr>
          <a:xfrm>
            <a:off x="6188419" y="2227263"/>
            <a:ext cx="5223979" cy="3633787"/>
          </a:xfrm>
          <a:prstGeom prst="rect">
            <a:avLst/>
          </a:prstGeom>
        </p:spPr>
      </p:pic>
    </p:spTree>
    <p:extLst>
      <p:ext uri="{BB962C8B-B14F-4D97-AF65-F5344CB8AC3E}">
        <p14:creationId xmlns:p14="http://schemas.microsoft.com/office/powerpoint/2010/main" val="251636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a:t>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425726" y="6216575"/>
            <a:ext cx="2048959" cy="553998"/>
          </a:xfrm>
          <a:prstGeom prst="rect">
            <a:avLst/>
          </a:prstGeom>
          <a:noFill/>
        </p:spPr>
        <p:txBody>
          <a:bodyPr wrap="none" rtlCol="0">
            <a:spAutoFit/>
          </a:bodyPr>
          <a:lstStyle/>
          <a:p>
            <a:r>
              <a:rPr lang="pt-PT" sz="1000" u="sng"/>
              <a:t>DOI: 10.3389/fcell.2022.963278</a:t>
            </a:r>
          </a:p>
          <a:p>
            <a:r>
              <a:rPr lang="pt-PT" sz="1000">
                <a:hlinkClick r:id="rId3" tooltip="Persistent link using digital object identifier">
                  <a:extLst>
                    <a:ext uri="{A12FA001-AC4F-418D-AE19-62706E023703}">
                      <ahyp:hlinkClr xmlns:ahyp="http://schemas.microsoft.com/office/drawing/2018/hyperlinkcolor" val="tx"/>
                    </a:ext>
                  </a:extLst>
                </a:hlinkClick>
              </a:rPr>
              <a:t>DOI: </a:t>
            </a:r>
            <a:r>
              <a:rPr lang="pt-PT" sz="1000" b="0" i="0" strike="noStrike">
                <a:effectLst/>
                <a:hlinkClick r:id="rId3" tooltip="Persistent link using digital object identifier">
                  <a:extLst>
                    <a:ext uri="{A12FA001-AC4F-418D-AE19-62706E023703}">
                      <ahyp:hlinkClr xmlns:ahyp="http://schemas.microsoft.com/office/drawing/2018/hyperlinkcolor" val="tx"/>
                    </a:ext>
                  </a:extLst>
                </a:hlinkClick>
              </a:rPr>
              <a:t>10.1016/j.jbiosc.2023.11.001</a:t>
            </a:r>
            <a:endParaRPr lang="pt-PT" sz="1000" b="0" i="0" strike="noStrike">
              <a:effectLst/>
            </a:endParaRPr>
          </a:p>
          <a:p>
            <a:r>
              <a:rPr lang="pt-PT" sz="1000" u="sng"/>
              <a:t>DOI: 10.1016/j.jconrel.2022.05.027 </a:t>
            </a:r>
          </a:p>
        </p:txBody>
      </p:sp>
      <p:pic>
        <p:nvPicPr>
          <p:cNvPr id="9" name="Imagem 8">
            <a:extLst>
              <a:ext uri="{FF2B5EF4-FFF2-40B4-BE49-F238E27FC236}">
                <a16:creationId xmlns:a16="http://schemas.microsoft.com/office/drawing/2014/main" id="{9C03BD3C-1208-44B1-81DC-8E16AF2E4953}"/>
              </a:ext>
            </a:extLst>
          </p:cNvPr>
          <p:cNvPicPr>
            <a:picLocks noChangeAspect="1"/>
          </p:cNvPicPr>
          <p:nvPr/>
        </p:nvPicPr>
        <p:blipFill rotWithShape="1">
          <a:blip r:embed="rId4"/>
          <a:srcRect t="9308" b="33463"/>
          <a:stretch/>
        </p:blipFill>
        <p:spPr>
          <a:xfrm>
            <a:off x="338168" y="2608643"/>
            <a:ext cx="5932068" cy="3519699"/>
          </a:xfrm>
          <a:prstGeom prst="rect">
            <a:avLst/>
          </a:prstGeom>
        </p:spPr>
      </p:pic>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3268395" cy="369332"/>
          </a:xfrm>
          <a:prstGeom prst="rect">
            <a:avLst/>
          </a:prstGeom>
          <a:noFill/>
        </p:spPr>
        <p:txBody>
          <a:bodyPr wrap="none" rtlCol="0">
            <a:spAutoFit/>
          </a:bodyPr>
          <a:lstStyle/>
          <a:p>
            <a:pPr marL="285750" indent="-285750">
              <a:buFont typeface="Wingdings" panose="05000000000000000000" pitchFamily="2" charset="2"/>
              <a:buChar char="q"/>
            </a:pPr>
            <a:r>
              <a:rPr lang="pt-PT"/>
              <a:t>DEFINITION &amp; STRUCTURE</a:t>
            </a:r>
          </a:p>
        </p:txBody>
      </p:sp>
      <p:sp>
        <p:nvSpPr>
          <p:cNvPr id="14" name="CaixaDeTexto 13">
            <a:extLst>
              <a:ext uri="{FF2B5EF4-FFF2-40B4-BE49-F238E27FC236}">
                <a16:creationId xmlns:a16="http://schemas.microsoft.com/office/drawing/2014/main" id="{5FB03FE7-789B-479E-B17E-A74FDEFDB9F4}"/>
              </a:ext>
            </a:extLst>
          </p:cNvPr>
          <p:cNvSpPr txBox="1"/>
          <p:nvPr/>
        </p:nvSpPr>
        <p:spPr>
          <a:xfrm>
            <a:off x="6363068" y="2392737"/>
            <a:ext cx="5369497" cy="3693319"/>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b="0" i="0" dirty="0">
                <a:solidFill>
                  <a:srgbClr val="1F1F1F"/>
                </a:solidFill>
                <a:effectLst/>
                <a:latin typeface="ElsevierGulliver"/>
              </a:rPr>
              <a:t>Lipid bilayer vesicles (also called extracellular vesicles or EVs).</a:t>
            </a:r>
          </a:p>
          <a:p>
            <a:pPr marL="285750" indent="-285750">
              <a:buFont typeface="Courier New" panose="02070309020205020404" pitchFamily="49" charset="0"/>
              <a:buChar char="o"/>
            </a:pPr>
            <a:r>
              <a:rPr lang="en-US" b="0" i="0" dirty="0">
                <a:solidFill>
                  <a:srgbClr val="1F1F1F"/>
                </a:solidFill>
                <a:effectLst/>
                <a:latin typeface="ElsevierGulliver"/>
              </a:rPr>
              <a:t>30–150 nm in diameter.</a:t>
            </a:r>
          </a:p>
          <a:p>
            <a:pPr marL="285750" indent="-285750">
              <a:buFont typeface="Courier New" panose="02070309020205020404" pitchFamily="49" charset="0"/>
              <a:buChar char="o"/>
            </a:pPr>
            <a:r>
              <a:rPr lang="en-US" b="0" i="0" dirty="0">
                <a:solidFill>
                  <a:srgbClr val="1F1F1F"/>
                </a:solidFill>
                <a:effectLst/>
                <a:latin typeface="ElsevierGulliver"/>
              </a:rPr>
              <a:t>Produced and secreted by different cells/origins:</a:t>
            </a:r>
          </a:p>
          <a:p>
            <a:pPr marL="285750" indent="-285750">
              <a:buFont typeface="Courier New" panose="02070309020205020404" pitchFamily="49" charset="0"/>
              <a:buChar char="o"/>
            </a:pPr>
            <a:r>
              <a:rPr lang="en-US" b="0" i="0" dirty="0">
                <a:solidFill>
                  <a:srgbClr val="1F1F1F"/>
                </a:solidFill>
                <a:effectLst/>
                <a:latin typeface="ElsevierGulliver"/>
              </a:rPr>
              <a:t>Plants</a:t>
            </a:r>
          </a:p>
          <a:p>
            <a:pPr marL="285750" indent="-285750">
              <a:buFont typeface="Courier New" panose="02070309020205020404" pitchFamily="49" charset="0"/>
              <a:buChar char="o"/>
            </a:pPr>
            <a:r>
              <a:rPr lang="en-US" b="0" i="0" dirty="0">
                <a:solidFill>
                  <a:srgbClr val="1F1F1F"/>
                </a:solidFill>
                <a:effectLst/>
                <a:latin typeface="ElsevierGulliver"/>
              </a:rPr>
              <a:t>Milk</a:t>
            </a:r>
          </a:p>
          <a:p>
            <a:pPr marL="285750" indent="-285750">
              <a:buFont typeface="Courier New" panose="02070309020205020404" pitchFamily="49" charset="0"/>
              <a:buChar char="o"/>
            </a:pPr>
            <a:r>
              <a:rPr lang="en-US" b="0" i="0" dirty="0">
                <a:solidFill>
                  <a:srgbClr val="1F1F1F"/>
                </a:solidFill>
                <a:effectLst/>
                <a:latin typeface="ElsevierGulliver"/>
              </a:rPr>
              <a:t>Fibroblasts and stem cells</a:t>
            </a:r>
          </a:p>
          <a:p>
            <a:pPr marL="285750" indent="-285750">
              <a:buFont typeface="Courier New" panose="02070309020205020404" pitchFamily="49" charset="0"/>
              <a:buChar char="o"/>
            </a:pPr>
            <a:r>
              <a:rPr lang="en-US" b="0" i="0" dirty="0">
                <a:solidFill>
                  <a:srgbClr val="1F1F1F"/>
                </a:solidFill>
                <a:effectLst/>
                <a:latin typeface="ElsevierGulliver"/>
              </a:rPr>
              <a:t>Immune system cells (T cells, B cells, dendritic cells)</a:t>
            </a:r>
          </a:p>
          <a:p>
            <a:pPr marL="285750" indent="-285750">
              <a:buFont typeface="Courier New" panose="02070309020205020404" pitchFamily="49" charset="0"/>
              <a:buChar char="o"/>
            </a:pPr>
            <a:r>
              <a:rPr lang="en-US" b="0" i="0" dirty="0">
                <a:solidFill>
                  <a:srgbClr val="1F1F1F"/>
                </a:solidFill>
                <a:effectLst/>
                <a:latin typeface="ElsevierGulliver"/>
              </a:rPr>
              <a:t>Perform essential functions in cell-to-cell communication.</a:t>
            </a:r>
          </a:p>
          <a:p>
            <a:pPr marL="285750" indent="-285750">
              <a:buFont typeface="Courier New" panose="02070309020205020404" pitchFamily="49" charset="0"/>
              <a:buChar char="o"/>
            </a:pPr>
            <a:r>
              <a:rPr lang="en-US" b="0" i="0" dirty="0">
                <a:solidFill>
                  <a:srgbClr val="1F1F1F"/>
                </a:solidFill>
                <a:effectLst/>
                <a:latin typeface="ElsevierGulliver"/>
              </a:rPr>
              <a:t>Composition:</a:t>
            </a:r>
          </a:p>
          <a:p>
            <a:pPr marL="285750" indent="-285750">
              <a:buFont typeface="Courier New" panose="02070309020205020404" pitchFamily="49" charset="0"/>
              <a:buChar char="o"/>
            </a:pPr>
            <a:r>
              <a:rPr lang="en-US" b="0" i="0" dirty="0">
                <a:solidFill>
                  <a:srgbClr val="1F1F1F"/>
                </a:solidFill>
                <a:effectLst/>
                <a:latin typeface="ElsevierGulliver"/>
              </a:rPr>
              <a:t>Lipids, proteins, genetic material (mRNA, miRNA, DNA).</a:t>
            </a:r>
            <a:endParaRPr lang="en-US" dirty="0">
              <a:solidFill>
                <a:srgbClr val="1F1F1F"/>
              </a:solidFill>
              <a:latin typeface="ElsevierGulliver"/>
            </a:endParaRPr>
          </a:p>
        </p:txBody>
      </p:sp>
    </p:spTree>
    <p:extLst>
      <p:ext uri="{BB962C8B-B14F-4D97-AF65-F5344CB8AC3E}">
        <p14:creationId xmlns:p14="http://schemas.microsoft.com/office/powerpoint/2010/main" val="3484614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n-GB" dirty="0"/>
              <a:t>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244549" y="6611779"/>
            <a:ext cx="1872629" cy="246221"/>
          </a:xfrm>
          <a:prstGeom prst="rect">
            <a:avLst/>
          </a:prstGeom>
          <a:noFill/>
        </p:spPr>
        <p:txBody>
          <a:bodyPr wrap="none" rtlCol="0">
            <a:spAutoFit/>
          </a:bodyPr>
          <a:lstStyle/>
          <a:p>
            <a:r>
              <a:rPr lang="pt-PT" sz="1000"/>
              <a:t>DOI: 10.3389/fcell.2022.963278 </a:t>
            </a:r>
          </a:p>
        </p:txBody>
      </p:sp>
      <p:pic>
        <p:nvPicPr>
          <p:cNvPr id="9" name="Imagem 8">
            <a:extLst>
              <a:ext uri="{FF2B5EF4-FFF2-40B4-BE49-F238E27FC236}">
                <a16:creationId xmlns:a16="http://schemas.microsoft.com/office/drawing/2014/main" id="{9C03BD3C-1208-44B1-81DC-8E16AF2E4953}"/>
              </a:ext>
            </a:extLst>
          </p:cNvPr>
          <p:cNvPicPr>
            <a:picLocks noChangeAspect="1"/>
          </p:cNvPicPr>
          <p:nvPr/>
        </p:nvPicPr>
        <p:blipFill rotWithShape="1">
          <a:blip r:embed="rId3"/>
          <a:srcRect b="33464"/>
          <a:stretch/>
        </p:blipFill>
        <p:spPr>
          <a:xfrm>
            <a:off x="581193" y="2887160"/>
            <a:ext cx="4390768" cy="3028887"/>
          </a:xfrm>
          <a:prstGeom prst="rect">
            <a:avLst/>
          </a:prstGeom>
          <a:noFill/>
          <a:ln>
            <a:solidFill>
              <a:schemeClr val="tx1"/>
            </a:solidFill>
          </a:ln>
          <a:effectLst>
            <a:outerShdw blurRad="50800" dist="38100" dir="2700000" algn="tl" rotWithShape="0">
              <a:prstClr val="black">
                <a:alpha val="40000"/>
              </a:prstClr>
            </a:outerShdw>
          </a:effectLst>
        </p:spPr>
      </p:pic>
      <p:sp>
        <p:nvSpPr>
          <p:cNvPr id="6" name="CaixaDeTexto 5">
            <a:extLst>
              <a:ext uri="{FF2B5EF4-FFF2-40B4-BE49-F238E27FC236}">
                <a16:creationId xmlns:a16="http://schemas.microsoft.com/office/drawing/2014/main" id="{E7B004FB-E8F8-4E55-853E-2DB080F7FD27}"/>
              </a:ext>
            </a:extLst>
          </p:cNvPr>
          <p:cNvSpPr txBox="1"/>
          <p:nvPr/>
        </p:nvSpPr>
        <p:spPr>
          <a:xfrm>
            <a:off x="383251" y="2047698"/>
            <a:ext cx="5005216" cy="369332"/>
          </a:xfrm>
          <a:prstGeom prst="rect">
            <a:avLst/>
          </a:prstGeom>
          <a:noFill/>
        </p:spPr>
        <p:txBody>
          <a:bodyPr wrap="none" rtlCol="0">
            <a:spAutoFit/>
          </a:bodyPr>
          <a:lstStyle/>
          <a:p>
            <a:pPr marL="285750" indent="-285750">
              <a:buFont typeface="Wingdings" panose="05000000000000000000" pitchFamily="2" charset="2"/>
              <a:buChar char="q"/>
            </a:pPr>
            <a:r>
              <a:rPr lang="es-ES" dirty="0"/>
              <a:t>REGULATION OF BIOLOGICAL FUNCTIONS</a:t>
            </a:r>
            <a:endParaRPr lang="pt-PT" dirty="0"/>
          </a:p>
        </p:txBody>
      </p:sp>
      <p:sp>
        <p:nvSpPr>
          <p:cNvPr id="3" name="Seta: Para a Direita 2">
            <a:extLst>
              <a:ext uri="{FF2B5EF4-FFF2-40B4-BE49-F238E27FC236}">
                <a16:creationId xmlns:a16="http://schemas.microsoft.com/office/drawing/2014/main" id="{0913C171-98AC-4648-9740-043968B55F0C}"/>
              </a:ext>
            </a:extLst>
          </p:cNvPr>
          <p:cNvSpPr/>
          <p:nvPr/>
        </p:nvSpPr>
        <p:spPr>
          <a:xfrm>
            <a:off x="5696318" y="3037762"/>
            <a:ext cx="1095153"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Seta: Para a Direita 9">
            <a:extLst>
              <a:ext uri="{FF2B5EF4-FFF2-40B4-BE49-F238E27FC236}">
                <a16:creationId xmlns:a16="http://schemas.microsoft.com/office/drawing/2014/main" id="{1A747622-5E12-4A2F-9216-596F307C31F5}"/>
              </a:ext>
            </a:extLst>
          </p:cNvPr>
          <p:cNvSpPr/>
          <p:nvPr/>
        </p:nvSpPr>
        <p:spPr>
          <a:xfrm>
            <a:off x="5696318" y="3850072"/>
            <a:ext cx="1095153"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1" name="Seta: Para a Direita 10">
            <a:extLst>
              <a:ext uri="{FF2B5EF4-FFF2-40B4-BE49-F238E27FC236}">
                <a16:creationId xmlns:a16="http://schemas.microsoft.com/office/drawing/2014/main" id="{0080364E-0895-4C45-B585-CA1403DC8278}"/>
              </a:ext>
            </a:extLst>
          </p:cNvPr>
          <p:cNvSpPr/>
          <p:nvPr/>
        </p:nvSpPr>
        <p:spPr>
          <a:xfrm>
            <a:off x="5696318" y="4662382"/>
            <a:ext cx="1095153"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2" name="Seta: Para a Direita 11">
            <a:extLst>
              <a:ext uri="{FF2B5EF4-FFF2-40B4-BE49-F238E27FC236}">
                <a16:creationId xmlns:a16="http://schemas.microsoft.com/office/drawing/2014/main" id="{18F9C35E-6F69-422A-9579-1B8498061074}"/>
              </a:ext>
            </a:extLst>
          </p:cNvPr>
          <p:cNvSpPr/>
          <p:nvPr/>
        </p:nvSpPr>
        <p:spPr>
          <a:xfrm>
            <a:off x="5696318" y="5474692"/>
            <a:ext cx="1095153"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02F38C5D-CDCB-46EF-A176-59460B0C6F60}"/>
              </a:ext>
            </a:extLst>
          </p:cNvPr>
          <p:cNvSpPr txBox="1"/>
          <p:nvPr/>
        </p:nvSpPr>
        <p:spPr>
          <a:xfrm>
            <a:off x="7069256" y="3002370"/>
            <a:ext cx="2147126" cy="369332"/>
          </a:xfrm>
          <a:prstGeom prst="rect">
            <a:avLst/>
          </a:prstGeom>
          <a:noFill/>
        </p:spPr>
        <p:txBody>
          <a:bodyPr wrap="none" rtlCol="0">
            <a:spAutoFit/>
          </a:bodyPr>
          <a:lstStyle/>
          <a:p>
            <a:r>
              <a:rPr lang="pt-PT" dirty="0"/>
              <a:t>WOUND HEALING</a:t>
            </a:r>
          </a:p>
        </p:txBody>
      </p:sp>
      <p:sp>
        <p:nvSpPr>
          <p:cNvPr id="13" name="CaixaDeTexto 12">
            <a:extLst>
              <a:ext uri="{FF2B5EF4-FFF2-40B4-BE49-F238E27FC236}">
                <a16:creationId xmlns:a16="http://schemas.microsoft.com/office/drawing/2014/main" id="{97EE8F5E-AC40-4D8D-9B78-D7F9900ADDB8}"/>
              </a:ext>
            </a:extLst>
          </p:cNvPr>
          <p:cNvSpPr txBox="1"/>
          <p:nvPr/>
        </p:nvSpPr>
        <p:spPr>
          <a:xfrm>
            <a:off x="7069256" y="3819802"/>
            <a:ext cx="3281411" cy="369332"/>
          </a:xfrm>
          <a:prstGeom prst="rect">
            <a:avLst/>
          </a:prstGeom>
          <a:noFill/>
        </p:spPr>
        <p:txBody>
          <a:bodyPr wrap="none" rtlCol="0">
            <a:spAutoFit/>
          </a:bodyPr>
          <a:lstStyle/>
          <a:p>
            <a:r>
              <a:rPr lang="pt-PT" dirty="0"/>
              <a:t>ANTI-INFLAMMATORY EFFECT</a:t>
            </a:r>
          </a:p>
        </p:txBody>
      </p:sp>
      <p:sp>
        <p:nvSpPr>
          <p:cNvPr id="14" name="CaixaDeTexto 13">
            <a:extLst>
              <a:ext uri="{FF2B5EF4-FFF2-40B4-BE49-F238E27FC236}">
                <a16:creationId xmlns:a16="http://schemas.microsoft.com/office/drawing/2014/main" id="{86FFEFC3-7145-40C3-860B-9E09E1927187}"/>
              </a:ext>
            </a:extLst>
          </p:cNvPr>
          <p:cNvSpPr txBox="1"/>
          <p:nvPr/>
        </p:nvSpPr>
        <p:spPr>
          <a:xfrm>
            <a:off x="7069255" y="4637234"/>
            <a:ext cx="3473771" cy="369332"/>
          </a:xfrm>
          <a:prstGeom prst="rect">
            <a:avLst/>
          </a:prstGeom>
          <a:noFill/>
        </p:spPr>
        <p:txBody>
          <a:bodyPr wrap="none" rtlCol="0">
            <a:spAutoFit/>
          </a:bodyPr>
          <a:lstStyle/>
          <a:p>
            <a:r>
              <a:rPr lang="pt-PT" dirty="0"/>
              <a:t>IMMUNOMODULATORY EFFECT</a:t>
            </a:r>
          </a:p>
        </p:txBody>
      </p:sp>
      <p:sp>
        <p:nvSpPr>
          <p:cNvPr id="15" name="CaixaDeTexto 14">
            <a:extLst>
              <a:ext uri="{FF2B5EF4-FFF2-40B4-BE49-F238E27FC236}">
                <a16:creationId xmlns:a16="http://schemas.microsoft.com/office/drawing/2014/main" id="{22FE8976-C320-491E-97A3-516464B0D058}"/>
              </a:ext>
            </a:extLst>
          </p:cNvPr>
          <p:cNvSpPr txBox="1"/>
          <p:nvPr/>
        </p:nvSpPr>
        <p:spPr>
          <a:xfrm>
            <a:off x="7069255" y="5454666"/>
            <a:ext cx="2667910" cy="369332"/>
          </a:xfrm>
          <a:prstGeom prst="rect">
            <a:avLst/>
          </a:prstGeom>
          <a:noFill/>
        </p:spPr>
        <p:txBody>
          <a:bodyPr wrap="none" rtlCol="0">
            <a:spAutoFit/>
          </a:bodyPr>
          <a:lstStyle/>
          <a:p>
            <a:r>
              <a:rPr lang="pt-PT" dirty="0"/>
              <a:t>ANTIOXIDATIVE EFFECT</a:t>
            </a:r>
          </a:p>
        </p:txBody>
      </p:sp>
    </p:spTree>
    <p:extLst>
      <p:ext uri="{BB962C8B-B14F-4D97-AF65-F5344CB8AC3E}">
        <p14:creationId xmlns:p14="http://schemas.microsoft.com/office/powerpoint/2010/main" val="1756500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dirty="0"/>
              <a:t>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228072"/>
            <a:ext cx="2223686" cy="861774"/>
          </a:xfrm>
          <a:prstGeom prst="rect">
            <a:avLst/>
          </a:prstGeom>
          <a:noFill/>
        </p:spPr>
        <p:txBody>
          <a:bodyPr wrap="none" rtlCol="0">
            <a:spAutoFit/>
          </a:bodyPr>
          <a:lstStyle/>
          <a:p>
            <a:r>
              <a:rPr lang="pt-PT" sz="1000" dirty="0"/>
              <a:t>DOI: </a:t>
            </a:r>
            <a:r>
              <a:rPr lang="pt-PT" sz="1000" b="0" i="0" u="none" strike="noStrike" dirty="0">
                <a:solidFill>
                  <a:srgbClr val="595959"/>
                </a:solidFill>
                <a:effectLst/>
                <a:latin typeface="open sans" panose="020B0606030504020204" pitchFamily="34" charset="0"/>
                <a:hlinkClick r:id="rId3"/>
              </a:rPr>
              <a:t>10.1186/s40824-021-00224-8</a:t>
            </a:r>
            <a:endParaRPr lang="pt-PT" sz="1000" dirty="0"/>
          </a:p>
          <a:p>
            <a:r>
              <a:rPr lang="pt-PT" sz="1000" dirty="0"/>
              <a:t>DOI: </a:t>
            </a:r>
            <a:r>
              <a:rPr lang="pt-PT" sz="1000" dirty="0">
                <a:hlinkClick r:id="rId4"/>
              </a:rPr>
              <a:t>10.3390/bioengineering10010104</a:t>
            </a:r>
            <a:endParaRPr lang="pt-PT" sz="1000" dirty="0"/>
          </a:p>
          <a:p>
            <a:r>
              <a:rPr lang="pt-PT" sz="1000" dirty="0"/>
              <a:t>DOI: </a:t>
            </a:r>
            <a:r>
              <a:rPr lang="pt-PT" sz="1000" dirty="0">
                <a:hlinkClick r:id="rId5"/>
              </a:rPr>
              <a:t>10.1016/j.ymthe.2020.11.030</a:t>
            </a:r>
            <a:endParaRPr lang="pt-PT" sz="1000" dirty="0"/>
          </a:p>
          <a:p>
            <a:endParaRPr lang="pt-PT" sz="1000" dirty="0"/>
          </a:p>
          <a:p>
            <a:endParaRPr lang="pt-PT" sz="1000" dirty="0"/>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5560497" cy="369332"/>
          </a:xfrm>
          <a:prstGeom prst="rect">
            <a:avLst/>
          </a:prstGeom>
          <a:noFill/>
        </p:spPr>
        <p:txBody>
          <a:bodyPr wrap="none" rtlCol="0">
            <a:spAutoFit/>
          </a:bodyPr>
          <a:lstStyle/>
          <a:p>
            <a:pPr marL="285750" indent="-285750">
              <a:buFont typeface="Wingdings" panose="05000000000000000000" pitchFamily="2" charset="2"/>
              <a:buChar char="q"/>
            </a:pPr>
            <a:r>
              <a:rPr lang="en-US" dirty="0"/>
              <a:t>TYPES OF PENETRATION ROUTES INTO THE SKIN</a:t>
            </a:r>
            <a:endParaRPr lang="pt-PT" dirty="0"/>
          </a:p>
        </p:txBody>
      </p:sp>
      <p:pic>
        <p:nvPicPr>
          <p:cNvPr id="7" name="Imagem 6">
            <a:extLst>
              <a:ext uri="{FF2B5EF4-FFF2-40B4-BE49-F238E27FC236}">
                <a16:creationId xmlns:a16="http://schemas.microsoft.com/office/drawing/2014/main" id="{2D20018C-2280-4C2F-BA16-2633B1CE0B3B}"/>
              </a:ext>
            </a:extLst>
          </p:cNvPr>
          <p:cNvPicPr>
            <a:picLocks noChangeAspect="1"/>
          </p:cNvPicPr>
          <p:nvPr/>
        </p:nvPicPr>
        <p:blipFill rotWithShape="1">
          <a:blip r:embed="rId6"/>
          <a:srcRect l="37128" t="4492" r="35422" b="1965"/>
          <a:stretch/>
        </p:blipFill>
        <p:spPr>
          <a:xfrm>
            <a:off x="8225189" y="2700905"/>
            <a:ext cx="2508918" cy="1911369"/>
          </a:xfrm>
          <a:prstGeom prst="rect">
            <a:avLst/>
          </a:prstGeom>
        </p:spPr>
      </p:pic>
      <p:sp>
        <p:nvSpPr>
          <p:cNvPr id="16" name="CaixaDeTexto 15">
            <a:extLst>
              <a:ext uri="{FF2B5EF4-FFF2-40B4-BE49-F238E27FC236}">
                <a16:creationId xmlns:a16="http://schemas.microsoft.com/office/drawing/2014/main" id="{0DAEFCF8-9DD9-4674-90CB-AA035EA2418B}"/>
              </a:ext>
            </a:extLst>
          </p:cNvPr>
          <p:cNvSpPr txBox="1"/>
          <p:nvPr/>
        </p:nvSpPr>
        <p:spPr>
          <a:xfrm>
            <a:off x="464441" y="3059587"/>
            <a:ext cx="4146470" cy="1754326"/>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i="1" dirty="0">
                <a:solidFill>
                  <a:srgbClr val="1F1F1F"/>
                </a:solidFill>
                <a:latin typeface="ElsevierGulliver"/>
              </a:rPr>
              <a:t>As natural vehicles at nanoscale:</a:t>
            </a:r>
          </a:p>
          <a:p>
            <a:pPr marL="285750" indent="-285750">
              <a:buFont typeface="Courier New" panose="02070309020205020404" pitchFamily="49" charset="0"/>
              <a:buChar char="o"/>
            </a:pPr>
            <a:r>
              <a:rPr lang="en-US" i="1" dirty="0">
                <a:solidFill>
                  <a:srgbClr val="1F1F1F"/>
                </a:solidFill>
                <a:latin typeface="ElsevierGulliver"/>
              </a:rPr>
              <a:t>Easy internalization/cutaneous penetration.</a:t>
            </a:r>
          </a:p>
          <a:p>
            <a:pPr marL="285750" indent="-285750">
              <a:buFont typeface="Courier New" panose="02070309020205020404" pitchFamily="49" charset="0"/>
              <a:buChar char="o"/>
            </a:pPr>
            <a:r>
              <a:rPr lang="en-US" i="1" dirty="0">
                <a:solidFill>
                  <a:srgbClr val="1F1F1F"/>
                </a:solidFill>
                <a:latin typeface="ElsevierGulliver"/>
              </a:rPr>
              <a:t>Can cross biological barriers (skin) and go to the cellular target to exert its benefits.</a:t>
            </a:r>
            <a:endParaRPr lang="en-US" sz="800" b="0" i="1" dirty="0">
              <a:solidFill>
                <a:srgbClr val="1F1F1F"/>
              </a:solidFill>
              <a:effectLst/>
              <a:latin typeface="ElsevierGulliver"/>
            </a:endParaRPr>
          </a:p>
        </p:txBody>
      </p:sp>
      <p:pic>
        <p:nvPicPr>
          <p:cNvPr id="3" name="Imagem 2">
            <a:extLst>
              <a:ext uri="{FF2B5EF4-FFF2-40B4-BE49-F238E27FC236}">
                <a16:creationId xmlns:a16="http://schemas.microsoft.com/office/drawing/2014/main" id="{5A0AC09D-143D-443C-B55B-749CDDFC66CB}"/>
              </a:ext>
            </a:extLst>
          </p:cNvPr>
          <p:cNvPicPr>
            <a:picLocks noChangeAspect="1"/>
          </p:cNvPicPr>
          <p:nvPr/>
        </p:nvPicPr>
        <p:blipFill rotWithShape="1">
          <a:blip r:embed="rId7"/>
          <a:srcRect t="-32" r="70592" b="2058"/>
          <a:stretch/>
        </p:blipFill>
        <p:spPr>
          <a:xfrm>
            <a:off x="6096000" y="1919004"/>
            <a:ext cx="1814107" cy="1318329"/>
          </a:xfrm>
          <a:prstGeom prst="rect">
            <a:avLst/>
          </a:prstGeom>
        </p:spPr>
      </p:pic>
      <p:pic>
        <p:nvPicPr>
          <p:cNvPr id="4" name="Imagem 3">
            <a:extLst>
              <a:ext uri="{FF2B5EF4-FFF2-40B4-BE49-F238E27FC236}">
                <a16:creationId xmlns:a16="http://schemas.microsoft.com/office/drawing/2014/main" id="{F3E15E53-278D-4F4F-A076-96794C30912F}"/>
              </a:ext>
            </a:extLst>
          </p:cNvPr>
          <p:cNvPicPr>
            <a:picLocks noChangeAspect="1"/>
          </p:cNvPicPr>
          <p:nvPr/>
        </p:nvPicPr>
        <p:blipFill rotWithShape="1">
          <a:blip r:embed="rId7"/>
          <a:srcRect l="70887" b="-32"/>
          <a:stretch/>
        </p:blipFill>
        <p:spPr>
          <a:xfrm>
            <a:off x="5716272" y="4660521"/>
            <a:ext cx="2508917" cy="1880455"/>
          </a:xfrm>
          <a:prstGeom prst="rect">
            <a:avLst/>
          </a:prstGeom>
        </p:spPr>
      </p:pic>
      <p:sp>
        <p:nvSpPr>
          <p:cNvPr id="5" name="Seta: Curvada para Baixo 4">
            <a:extLst>
              <a:ext uri="{FF2B5EF4-FFF2-40B4-BE49-F238E27FC236}">
                <a16:creationId xmlns:a16="http://schemas.microsoft.com/office/drawing/2014/main" id="{6FAB7400-28B5-4CF6-A8C1-A7EB0388A7D6}"/>
              </a:ext>
            </a:extLst>
          </p:cNvPr>
          <p:cNvSpPr/>
          <p:nvPr/>
        </p:nvSpPr>
        <p:spPr>
          <a:xfrm rot="1058845">
            <a:off x="7778022" y="2321817"/>
            <a:ext cx="1638781" cy="589054"/>
          </a:xfrm>
          <a:prstGeom prst="curvedDownArrow">
            <a:avLst>
              <a:gd name="adj1" fmla="val 16090"/>
              <a:gd name="adj2" fmla="val 33297"/>
              <a:gd name="adj3" fmla="val 25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solidFill>
                <a:schemeClr val="tx1"/>
              </a:solidFill>
            </a:endParaRPr>
          </a:p>
        </p:txBody>
      </p:sp>
      <p:sp>
        <p:nvSpPr>
          <p:cNvPr id="6" name="Seta: Curvada para Baixo 5">
            <a:extLst>
              <a:ext uri="{FF2B5EF4-FFF2-40B4-BE49-F238E27FC236}">
                <a16:creationId xmlns:a16="http://schemas.microsoft.com/office/drawing/2014/main" id="{D56991B1-3CCA-4131-92C9-37AC1526B6C1}"/>
              </a:ext>
            </a:extLst>
          </p:cNvPr>
          <p:cNvSpPr/>
          <p:nvPr/>
        </p:nvSpPr>
        <p:spPr>
          <a:xfrm rot="19804254" flipH="1" flipV="1">
            <a:off x="8245750" y="5043896"/>
            <a:ext cx="1694107" cy="58856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spTree>
    <p:extLst>
      <p:ext uri="{BB962C8B-B14F-4D97-AF65-F5344CB8AC3E}">
        <p14:creationId xmlns:p14="http://schemas.microsoft.com/office/powerpoint/2010/main" val="474095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m 16">
            <a:extLst>
              <a:ext uri="{FF2B5EF4-FFF2-40B4-BE49-F238E27FC236}">
                <a16:creationId xmlns:a16="http://schemas.microsoft.com/office/drawing/2014/main" id="{123C273D-A75D-434A-BA51-1E18632439BD}"/>
              </a:ext>
            </a:extLst>
          </p:cNvPr>
          <p:cNvPicPr>
            <a:picLocks noChangeAspect="1"/>
          </p:cNvPicPr>
          <p:nvPr/>
        </p:nvPicPr>
        <p:blipFill rotWithShape="1">
          <a:blip r:embed="rId3"/>
          <a:srcRect l="51715" t="50977"/>
          <a:stretch/>
        </p:blipFill>
        <p:spPr>
          <a:xfrm>
            <a:off x="10078750" y="4063742"/>
            <a:ext cx="2049831" cy="1827447"/>
          </a:xfrm>
          <a:prstGeom prst="rect">
            <a:avLst/>
          </a:prstGeom>
          <a:effectLst>
            <a:outerShdw blurRad="50800" dist="38100" dir="2700000" algn="tl" rotWithShape="0">
              <a:prstClr val="black">
                <a:alpha val="40000"/>
              </a:prstClr>
            </a:outerShdw>
          </a:effectLst>
        </p:spPr>
      </p:pic>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dirty="0"/>
              <a:t>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145946"/>
            <a:ext cx="2808782" cy="861774"/>
          </a:xfrm>
          <a:prstGeom prst="rect">
            <a:avLst/>
          </a:prstGeom>
          <a:noFill/>
        </p:spPr>
        <p:txBody>
          <a:bodyPr wrap="none" rtlCol="0">
            <a:spAutoFit/>
          </a:bodyPr>
          <a:lstStyle/>
          <a:p>
            <a:r>
              <a:rPr lang="pt-PT" sz="1000" dirty="0"/>
              <a:t>DOI: </a:t>
            </a:r>
            <a:r>
              <a:rPr lang="pt-PT" sz="1000" b="0" i="0" u="none" strike="noStrike" dirty="0">
                <a:solidFill>
                  <a:srgbClr val="595959"/>
                </a:solidFill>
                <a:effectLst/>
                <a:latin typeface="open sans" panose="020B0606030504020204" pitchFamily="34" charset="0"/>
                <a:hlinkClick r:id="rId4"/>
              </a:rPr>
              <a:t>10.1186/s40824-021-00224-8</a:t>
            </a:r>
            <a:endParaRPr lang="pt-PT" sz="1000" dirty="0"/>
          </a:p>
          <a:p>
            <a:r>
              <a:rPr lang="pt-PT" sz="1000" dirty="0"/>
              <a:t>DOI: </a:t>
            </a:r>
            <a:r>
              <a:rPr lang="pt-PT" sz="1000" dirty="0">
                <a:hlinkClick r:id="rId5"/>
              </a:rPr>
              <a:t>10.3390/bioengineering10010104</a:t>
            </a:r>
            <a:endParaRPr lang="pt-PT" sz="1000" dirty="0"/>
          </a:p>
          <a:p>
            <a:r>
              <a:rPr lang="pt-PT" sz="1000" dirty="0"/>
              <a:t>DOI: </a:t>
            </a:r>
            <a:r>
              <a:rPr lang="pt-PT" sz="1000" dirty="0">
                <a:hlinkClick r:id="rId6"/>
              </a:rPr>
              <a:t>10.1016/j.ymthe.2020.11.030</a:t>
            </a:r>
            <a:endParaRPr lang="pt-PT" sz="1000" dirty="0"/>
          </a:p>
          <a:p>
            <a:r>
              <a:rPr lang="pt-PT" sz="1000" dirty="0"/>
              <a:t>DOI: </a:t>
            </a:r>
            <a:r>
              <a:rPr lang="pt-PT" sz="1000" dirty="0">
                <a:hlinkClick r:id="rId7"/>
              </a:rPr>
              <a:t>https://doi.org/10.1038/s12276-024-01201-6</a:t>
            </a:r>
            <a:r>
              <a:rPr lang="pt-PT" sz="1000" dirty="0"/>
              <a:t> </a:t>
            </a:r>
          </a:p>
          <a:p>
            <a:endParaRPr lang="pt-PT" sz="1000" dirty="0"/>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4485459" cy="369332"/>
          </a:xfrm>
          <a:prstGeom prst="rect">
            <a:avLst/>
          </a:prstGeom>
          <a:noFill/>
        </p:spPr>
        <p:txBody>
          <a:bodyPr wrap="none" rtlCol="0">
            <a:spAutoFit/>
          </a:bodyPr>
          <a:lstStyle/>
          <a:p>
            <a:pPr marL="285750" indent="-285750">
              <a:buFont typeface="Wingdings" panose="05000000000000000000" pitchFamily="2" charset="2"/>
              <a:buChar char="q"/>
            </a:pPr>
            <a:r>
              <a:rPr lang="en-US" dirty="0"/>
              <a:t>TYPES OF SKIN PENETRATION ROUTES</a:t>
            </a:r>
            <a:endParaRPr lang="pt-PT" dirty="0"/>
          </a:p>
        </p:txBody>
      </p:sp>
      <p:sp>
        <p:nvSpPr>
          <p:cNvPr id="16" name="CaixaDeTexto 15">
            <a:extLst>
              <a:ext uri="{FF2B5EF4-FFF2-40B4-BE49-F238E27FC236}">
                <a16:creationId xmlns:a16="http://schemas.microsoft.com/office/drawing/2014/main" id="{0DAEFCF8-9DD9-4674-90CB-AA035EA2418B}"/>
              </a:ext>
            </a:extLst>
          </p:cNvPr>
          <p:cNvSpPr txBox="1"/>
          <p:nvPr/>
        </p:nvSpPr>
        <p:spPr>
          <a:xfrm>
            <a:off x="584618" y="2692942"/>
            <a:ext cx="2808782" cy="3008772"/>
          </a:xfrm>
          <a:prstGeom prst="rect">
            <a:avLst/>
          </a:prstGeom>
          <a:noFill/>
          <a:ln>
            <a:solidFill>
              <a:schemeClr val="tx1"/>
            </a:solidFill>
          </a:ln>
        </p:spPr>
        <p:txBody>
          <a:bodyPr wrap="square">
            <a:spAutoFit/>
          </a:bodyPr>
          <a:lstStyle/>
          <a:p>
            <a:pPr marL="285750" indent="-285750">
              <a:lnSpc>
                <a:spcPct val="150000"/>
              </a:lnSpc>
              <a:buFont typeface="Courier New" panose="02070309020205020404" pitchFamily="49" charset="0"/>
              <a:buChar char="o"/>
            </a:pPr>
            <a:r>
              <a:rPr lang="en-GB" sz="1600" i="1" dirty="0">
                <a:solidFill>
                  <a:srgbClr val="1F1F1F"/>
                </a:solidFill>
                <a:latin typeface="ElsevierGulliver"/>
              </a:rPr>
              <a:t>As natural nanometric vehicles:</a:t>
            </a:r>
          </a:p>
          <a:p>
            <a:pPr marL="285750" indent="-285750">
              <a:lnSpc>
                <a:spcPct val="150000"/>
              </a:lnSpc>
              <a:buFont typeface="Courier New" panose="02070309020205020404" pitchFamily="49" charset="0"/>
              <a:buChar char="o"/>
            </a:pPr>
            <a:r>
              <a:rPr lang="en-GB" sz="1600" i="1" dirty="0">
                <a:solidFill>
                  <a:srgbClr val="1F1F1F"/>
                </a:solidFill>
                <a:latin typeface="ElsevierGulliver"/>
              </a:rPr>
              <a:t>3 cellular uptake routes for the internalization of cellular exosomes:</a:t>
            </a:r>
          </a:p>
          <a:p>
            <a:pPr marL="285750" indent="-285750">
              <a:lnSpc>
                <a:spcPct val="150000"/>
              </a:lnSpc>
              <a:buFont typeface="Courier New" panose="02070309020205020404" pitchFamily="49" charset="0"/>
              <a:buChar char="o"/>
            </a:pPr>
            <a:r>
              <a:rPr lang="en-GB" sz="1600" i="1" dirty="0">
                <a:solidFill>
                  <a:srgbClr val="1F1F1F"/>
                </a:solidFill>
                <a:latin typeface="ElsevierGulliver"/>
              </a:rPr>
              <a:t>Membrane fusion</a:t>
            </a:r>
          </a:p>
          <a:p>
            <a:pPr marL="285750" indent="-285750">
              <a:lnSpc>
                <a:spcPct val="150000"/>
              </a:lnSpc>
              <a:buFont typeface="Courier New" panose="02070309020205020404" pitchFamily="49" charset="0"/>
              <a:buChar char="o"/>
            </a:pPr>
            <a:r>
              <a:rPr lang="en-GB" sz="1600" i="1" dirty="0">
                <a:solidFill>
                  <a:srgbClr val="1F1F1F"/>
                </a:solidFill>
                <a:latin typeface="ElsevierGulliver"/>
              </a:rPr>
              <a:t>Endocytosis</a:t>
            </a:r>
          </a:p>
          <a:p>
            <a:pPr marL="285750" indent="-285750">
              <a:lnSpc>
                <a:spcPct val="150000"/>
              </a:lnSpc>
              <a:buFont typeface="Courier New" panose="02070309020205020404" pitchFamily="49" charset="0"/>
              <a:buChar char="o"/>
            </a:pPr>
            <a:r>
              <a:rPr lang="en-GB" sz="1600" i="1" dirty="0">
                <a:solidFill>
                  <a:srgbClr val="1F1F1F"/>
                </a:solidFill>
                <a:latin typeface="ElsevierGulliver"/>
              </a:rPr>
              <a:t>Receptor-ligand interactions</a:t>
            </a:r>
            <a:endParaRPr lang="en-GB" sz="1600" b="0" i="1" dirty="0">
              <a:solidFill>
                <a:srgbClr val="1F1F1F"/>
              </a:solidFill>
              <a:effectLst/>
              <a:latin typeface="ElsevierGulliver"/>
            </a:endParaRPr>
          </a:p>
        </p:txBody>
      </p:sp>
      <p:pic>
        <p:nvPicPr>
          <p:cNvPr id="4" name="Imagem 3">
            <a:extLst>
              <a:ext uri="{FF2B5EF4-FFF2-40B4-BE49-F238E27FC236}">
                <a16:creationId xmlns:a16="http://schemas.microsoft.com/office/drawing/2014/main" id="{F3E15E53-278D-4F4F-A076-96794C30912F}"/>
              </a:ext>
            </a:extLst>
          </p:cNvPr>
          <p:cNvPicPr>
            <a:picLocks noChangeAspect="1"/>
          </p:cNvPicPr>
          <p:nvPr/>
        </p:nvPicPr>
        <p:blipFill rotWithShape="1">
          <a:blip r:embed="rId8"/>
          <a:srcRect l="70887" b="-32"/>
          <a:stretch/>
        </p:blipFill>
        <p:spPr>
          <a:xfrm>
            <a:off x="7323292" y="2047698"/>
            <a:ext cx="2085650" cy="1563213"/>
          </a:xfrm>
          <a:prstGeom prst="rect">
            <a:avLst/>
          </a:prstGeom>
        </p:spPr>
      </p:pic>
      <p:sp>
        <p:nvSpPr>
          <p:cNvPr id="12" name="CaixaDeTexto 11">
            <a:extLst>
              <a:ext uri="{FF2B5EF4-FFF2-40B4-BE49-F238E27FC236}">
                <a16:creationId xmlns:a16="http://schemas.microsoft.com/office/drawing/2014/main" id="{08809B55-84E3-4778-8BD2-45FD8C8AF63B}"/>
              </a:ext>
            </a:extLst>
          </p:cNvPr>
          <p:cNvSpPr txBox="1"/>
          <p:nvPr/>
        </p:nvSpPr>
        <p:spPr>
          <a:xfrm>
            <a:off x="6984809" y="6099416"/>
            <a:ext cx="2541401" cy="307777"/>
          </a:xfrm>
          <a:prstGeom prst="rect">
            <a:avLst/>
          </a:prstGeom>
          <a:solidFill>
            <a:schemeClr val="bg1"/>
          </a:solidFill>
          <a:ln>
            <a:solidFill>
              <a:schemeClr val="accent1"/>
            </a:solidFill>
          </a:ln>
        </p:spPr>
        <p:txBody>
          <a:bodyPr wrap="none" rtlCol="0">
            <a:spAutoFit/>
          </a:bodyPr>
          <a:lstStyle/>
          <a:p>
            <a:r>
              <a:rPr lang="en-US" sz="1400" i="1" dirty="0"/>
              <a:t>Cellular uptake routes of exosomes</a:t>
            </a:r>
            <a:endParaRPr lang="pt-PT" sz="1400" i="1" dirty="0"/>
          </a:p>
        </p:txBody>
      </p:sp>
      <p:pic>
        <p:nvPicPr>
          <p:cNvPr id="13" name="Imagem 12">
            <a:extLst>
              <a:ext uri="{FF2B5EF4-FFF2-40B4-BE49-F238E27FC236}">
                <a16:creationId xmlns:a16="http://schemas.microsoft.com/office/drawing/2014/main" id="{69F34CDF-74DE-491C-8018-CA2FC6E3C825}"/>
              </a:ext>
            </a:extLst>
          </p:cNvPr>
          <p:cNvPicPr>
            <a:picLocks noChangeAspect="1"/>
          </p:cNvPicPr>
          <p:nvPr/>
        </p:nvPicPr>
        <p:blipFill rotWithShape="1">
          <a:blip r:embed="rId3"/>
          <a:srcRect l="1518" t="1254" r="10652" b="52115"/>
          <a:stretch/>
        </p:blipFill>
        <p:spPr>
          <a:xfrm>
            <a:off x="4121347" y="4085055"/>
            <a:ext cx="3874159" cy="1806134"/>
          </a:xfrm>
          <a:prstGeom prst="rect">
            <a:avLst/>
          </a:prstGeom>
          <a:effectLst>
            <a:outerShdw blurRad="50800" dist="38100" dir="2700000" algn="tl" rotWithShape="0">
              <a:prstClr val="black">
                <a:alpha val="40000"/>
              </a:prstClr>
            </a:outerShdw>
          </a:effectLst>
        </p:spPr>
      </p:pic>
      <p:pic>
        <p:nvPicPr>
          <p:cNvPr id="14" name="Imagem 13">
            <a:extLst>
              <a:ext uri="{FF2B5EF4-FFF2-40B4-BE49-F238E27FC236}">
                <a16:creationId xmlns:a16="http://schemas.microsoft.com/office/drawing/2014/main" id="{E28ED61E-8F8D-422A-A557-9B1C2BEAEA06}"/>
              </a:ext>
            </a:extLst>
          </p:cNvPr>
          <p:cNvPicPr>
            <a:picLocks noChangeAspect="1"/>
          </p:cNvPicPr>
          <p:nvPr/>
        </p:nvPicPr>
        <p:blipFill rotWithShape="1">
          <a:blip r:embed="rId3"/>
          <a:srcRect l="1136" t="50977" r="52036"/>
          <a:stretch/>
        </p:blipFill>
        <p:spPr>
          <a:xfrm>
            <a:off x="8034142" y="4063742"/>
            <a:ext cx="1987961" cy="1827447"/>
          </a:xfrm>
          <a:prstGeom prst="rect">
            <a:avLst/>
          </a:prstGeom>
          <a:effectLst>
            <a:outerShdw blurRad="50800" dist="38100" dir="5400000" algn="t" rotWithShape="0">
              <a:prstClr val="black">
                <a:alpha val="40000"/>
              </a:prstClr>
            </a:outerShdw>
          </a:effectLst>
        </p:spPr>
      </p:pic>
      <p:cxnSp>
        <p:nvCxnSpPr>
          <p:cNvPr id="18" name="Conexão: Ângulo Reto 17">
            <a:extLst>
              <a:ext uri="{FF2B5EF4-FFF2-40B4-BE49-F238E27FC236}">
                <a16:creationId xmlns:a16="http://schemas.microsoft.com/office/drawing/2014/main" id="{75F463D9-361A-4E19-B2A3-FA0543BCA0AC}"/>
              </a:ext>
            </a:extLst>
          </p:cNvPr>
          <p:cNvCxnSpPr>
            <a:stCxn id="4" idx="2"/>
            <a:endCxn id="13" idx="0"/>
          </p:cNvCxnSpPr>
          <p:nvPr/>
        </p:nvCxnSpPr>
        <p:spPr>
          <a:xfrm rot="5400000">
            <a:off x="6975200" y="2694138"/>
            <a:ext cx="474144" cy="2307690"/>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exão: Ângulo Reto 19">
            <a:extLst>
              <a:ext uri="{FF2B5EF4-FFF2-40B4-BE49-F238E27FC236}">
                <a16:creationId xmlns:a16="http://schemas.microsoft.com/office/drawing/2014/main" id="{0951AF70-3C00-4963-87AB-141A34769312}"/>
              </a:ext>
            </a:extLst>
          </p:cNvPr>
          <p:cNvCxnSpPr>
            <a:cxnSpLocks/>
            <a:stCxn id="4" idx="2"/>
            <a:endCxn id="14" idx="0"/>
          </p:cNvCxnSpPr>
          <p:nvPr/>
        </p:nvCxnSpPr>
        <p:spPr>
          <a:xfrm rot="16200000" flipH="1">
            <a:off x="8470705" y="3506323"/>
            <a:ext cx="452831" cy="662006"/>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23" name="Conexão: Ângulo Reto 22">
            <a:extLst>
              <a:ext uri="{FF2B5EF4-FFF2-40B4-BE49-F238E27FC236}">
                <a16:creationId xmlns:a16="http://schemas.microsoft.com/office/drawing/2014/main" id="{9320E370-909D-48DF-A54E-187250600730}"/>
              </a:ext>
            </a:extLst>
          </p:cNvPr>
          <p:cNvCxnSpPr>
            <a:cxnSpLocks/>
          </p:cNvCxnSpPr>
          <p:nvPr/>
        </p:nvCxnSpPr>
        <p:spPr>
          <a:xfrm rot="16200000" flipH="1">
            <a:off x="9445914" y="2526224"/>
            <a:ext cx="452831" cy="2612424"/>
          </a:xfrm>
          <a:prstGeom prst="bentConnector3">
            <a:avLst>
              <a:gd name="adj1" fmla="val 53240"/>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etângulo 25">
            <a:extLst>
              <a:ext uri="{FF2B5EF4-FFF2-40B4-BE49-F238E27FC236}">
                <a16:creationId xmlns:a16="http://schemas.microsoft.com/office/drawing/2014/main" id="{A4075E38-5394-463C-9BCD-57C84460FCA2}"/>
              </a:ext>
            </a:extLst>
          </p:cNvPr>
          <p:cNvSpPr/>
          <p:nvPr/>
        </p:nvSpPr>
        <p:spPr>
          <a:xfrm>
            <a:off x="8479857" y="3429000"/>
            <a:ext cx="929085" cy="1557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dirty="0">
                <a:solidFill>
                  <a:schemeClr val="tx1"/>
                </a:solidFill>
              </a:rPr>
              <a:t>Target cell</a:t>
            </a:r>
          </a:p>
        </p:txBody>
      </p:sp>
    </p:spTree>
    <p:extLst>
      <p:ext uri="{BB962C8B-B14F-4D97-AF65-F5344CB8AC3E}">
        <p14:creationId xmlns:p14="http://schemas.microsoft.com/office/powerpoint/2010/main" val="1748756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a:t>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304002"/>
            <a:ext cx="2223686" cy="861774"/>
          </a:xfrm>
          <a:prstGeom prst="rect">
            <a:avLst/>
          </a:prstGeom>
          <a:noFill/>
        </p:spPr>
        <p:txBody>
          <a:bodyPr wrap="none" rtlCol="0">
            <a:spAutoFit/>
          </a:bodyPr>
          <a:lstStyle/>
          <a:p>
            <a:r>
              <a:rPr lang="pt-PT" sz="1000" dirty="0"/>
              <a:t>DOI: </a:t>
            </a:r>
            <a:r>
              <a:rPr lang="pt-PT" sz="1000" b="0" i="0" u="none" strike="noStrike" dirty="0">
                <a:solidFill>
                  <a:srgbClr val="595959"/>
                </a:solidFill>
                <a:effectLst/>
                <a:latin typeface="open sans" panose="020B0606030504020204" pitchFamily="34" charset="0"/>
                <a:hlinkClick r:id="rId3"/>
              </a:rPr>
              <a:t>10.1186/s40824-021-00224-8</a:t>
            </a:r>
            <a:endParaRPr lang="pt-PT" sz="1000" dirty="0"/>
          </a:p>
          <a:p>
            <a:r>
              <a:rPr lang="pt-PT" sz="1000" dirty="0"/>
              <a:t>DOI: </a:t>
            </a:r>
            <a:r>
              <a:rPr lang="pt-PT" sz="1000" dirty="0">
                <a:hlinkClick r:id="rId4"/>
              </a:rPr>
              <a:t>10.3390/bioengineering10010104</a:t>
            </a:r>
            <a:endParaRPr lang="pt-PT" sz="1000" dirty="0"/>
          </a:p>
          <a:p>
            <a:r>
              <a:rPr lang="pt-PT" sz="1000" dirty="0"/>
              <a:t>DOI: </a:t>
            </a:r>
            <a:r>
              <a:rPr lang="pt-PT" sz="1000" dirty="0">
                <a:hlinkClick r:id="rId5"/>
              </a:rPr>
              <a:t>10.1016/j.ymthe.2020.11.030</a:t>
            </a:r>
            <a:endParaRPr lang="pt-PT" sz="1000" dirty="0"/>
          </a:p>
          <a:p>
            <a:endParaRPr lang="pt-PT" sz="1000" dirty="0"/>
          </a:p>
          <a:p>
            <a:endParaRPr lang="pt-PT" sz="1000" dirty="0"/>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188427"/>
            <a:ext cx="5560497" cy="369332"/>
          </a:xfrm>
          <a:prstGeom prst="rect">
            <a:avLst/>
          </a:prstGeom>
          <a:noFill/>
        </p:spPr>
        <p:txBody>
          <a:bodyPr wrap="none" rtlCol="0">
            <a:spAutoFit/>
          </a:bodyPr>
          <a:lstStyle/>
          <a:p>
            <a:pPr marL="285750" indent="-285750">
              <a:buFont typeface="Wingdings" panose="05000000000000000000" pitchFamily="2" charset="2"/>
              <a:buChar char="q"/>
            </a:pPr>
            <a:r>
              <a:rPr lang="en-US" dirty="0"/>
              <a:t>TYPES OF PENETRATION ROUTES INTO THE SKIN</a:t>
            </a:r>
            <a:endParaRPr lang="pt-PT" dirty="0"/>
          </a:p>
        </p:txBody>
      </p:sp>
      <p:pic>
        <p:nvPicPr>
          <p:cNvPr id="15" name="Imagem 14">
            <a:extLst>
              <a:ext uri="{FF2B5EF4-FFF2-40B4-BE49-F238E27FC236}">
                <a16:creationId xmlns:a16="http://schemas.microsoft.com/office/drawing/2014/main" id="{9BAE7CFC-A816-4A70-B039-96CFD5BDEFF7}"/>
              </a:ext>
            </a:extLst>
          </p:cNvPr>
          <p:cNvPicPr>
            <a:picLocks noChangeAspect="1"/>
          </p:cNvPicPr>
          <p:nvPr/>
        </p:nvPicPr>
        <p:blipFill>
          <a:blip r:embed="rId6"/>
          <a:stretch>
            <a:fillRect/>
          </a:stretch>
        </p:blipFill>
        <p:spPr>
          <a:xfrm>
            <a:off x="5108735" y="2557759"/>
            <a:ext cx="6502074" cy="3570583"/>
          </a:xfrm>
          <a:prstGeom prst="rect">
            <a:avLst/>
          </a:prstGeom>
        </p:spPr>
      </p:pic>
      <p:sp>
        <p:nvSpPr>
          <p:cNvPr id="16" name="CaixaDeTexto 15">
            <a:extLst>
              <a:ext uri="{FF2B5EF4-FFF2-40B4-BE49-F238E27FC236}">
                <a16:creationId xmlns:a16="http://schemas.microsoft.com/office/drawing/2014/main" id="{0DAEFCF8-9DD9-4674-90CB-AA035EA2418B}"/>
              </a:ext>
            </a:extLst>
          </p:cNvPr>
          <p:cNvSpPr txBox="1"/>
          <p:nvPr/>
        </p:nvSpPr>
        <p:spPr>
          <a:xfrm>
            <a:off x="326980" y="2962310"/>
            <a:ext cx="4559913" cy="2031325"/>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GB" i="1" dirty="0">
                <a:solidFill>
                  <a:srgbClr val="1F1F1F"/>
                </a:solidFill>
                <a:latin typeface="ElsevierGulliver"/>
              </a:rPr>
              <a:t>As natural nanometric vehicles:</a:t>
            </a:r>
          </a:p>
          <a:p>
            <a:pPr marL="285750" indent="-285750">
              <a:buFont typeface="Courier New" panose="02070309020205020404" pitchFamily="49" charset="0"/>
              <a:buChar char="o"/>
            </a:pPr>
            <a:r>
              <a:rPr lang="en-GB" i="1" dirty="0">
                <a:solidFill>
                  <a:srgbClr val="1F1F1F"/>
                </a:solidFill>
                <a:latin typeface="ElsevierGulliver"/>
              </a:rPr>
              <a:t>3 routes of penetration into the skin:</a:t>
            </a:r>
          </a:p>
          <a:p>
            <a:pPr marL="285750" indent="-285750">
              <a:buFont typeface="Courier New" panose="02070309020205020404" pitchFamily="49" charset="0"/>
              <a:buChar char="o"/>
            </a:pPr>
            <a:r>
              <a:rPr lang="en-GB" i="1" dirty="0">
                <a:solidFill>
                  <a:srgbClr val="1F1F1F"/>
                </a:solidFill>
                <a:latin typeface="ElsevierGulliver"/>
              </a:rPr>
              <a:t>Transcellular (or intracellular) route</a:t>
            </a:r>
          </a:p>
          <a:p>
            <a:pPr marL="285750" indent="-285750">
              <a:buFont typeface="Courier New" panose="02070309020205020404" pitchFamily="49" charset="0"/>
              <a:buChar char="o"/>
            </a:pPr>
            <a:r>
              <a:rPr lang="en-GB" i="1" dirty="0">
                <a:solidFill>
                  <a:srgbClr val="1F1F1F"/>
                </a:solidFill>
                <a:latin typeface="ElsevierGulliver"/>
              </a:rPr>
              <a:t>Intercellular route (between cells)</a:t>
            </a:r>
          </a:p>
          <a:p>
            <a:pPr marL="285750" indent="-285750">
              <a:buFont typeface="Courier New" panose="02070309020205020404" pitchFamily="49" charset="0"/>
              <a:buChar char="o"/>
            </a:pPr>
            <a:r>
              <a:rPr lang="en-GB" i="1" dirty="0">
                <a:solidFill>
                  <a:srgbClr val="1F1F1F"/>
                </a:solidFill>
                <a:latin typeface="ElsevierGulliver"/>
              </a:rPr>
              <a:t>Appendicular route (absorption through hair follicles, sebaceous glands and sweat glands).</a:t>
            </a:r>
            <a:endParaRPr lang="en-GB" b="0" i="1" dirty="0">
              <a:solidFill>
                <a:srgbClr val="1F1F1F"/>
              </a:solidFill>
              <a:effectLst/>
              <a:latin typeface="ElsevierGulliver"/>
            </a:endParaRPr>
          </a:p>
        </p:txBody>
      </p:sp>
    </p:spTree>
    <p:extLst>
      <p:ext uri="{BB962C8B-B14F-4D97-AF65-F5344CB8AC3E}">
        <p14:creationId xmlns:p14="http://schemas.microsoft.com/office/powerpoint/2010/main" val="3552656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a:t>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457890"/>
            <a:ext cx="1959191" cy="246221"/>
          </a:xfrm>
          <a:prstGeom prst="rect">
            <a:avLst/>
          </a:prstGeom>
          <a:noFill/>
        </p:spPr>
        <p:txBody>
          <a:bodyPr wrap="none" rtlCol="0">
            <a:spAutoFit/>
          </a:bodyPr>
          <a:lstStyle/>
          <a:p>
            <a:r>
              <a:rPr lang="pt-PT" sz="1000"/>
              <a:t>DOI: 10.3390/cosmetics10020065</a:t>
            </a:r>
          </a:p>
        </p:txBody>
      </p:sp>
      <p:pic>
        <p:nvPicPr>
          <p:cNvPr id="9" name="Imagem 8">
            <a:extLst>
              <a:ext uri="{FF2B5EF4-FFF2-40B4-BE49-F238E27FC236}">
                <a16:creationId xmlns:a16="http://schemas.microsoft.com/office/drawing/2014/main" id="{9C03BD3C-1208-44B1-81DC-8E16AF2E4953}"/>
              </a:ext>
            </a:extLst>
          </p:cNvPr>
          <p:cNvPicPr>
            <a:picLocks noChangeAspect="1"/>
          </p:cNvPicPr>
          <p:nvPr/>
        </p:nvPicPr>
        <p:blipFill rotWithShape="1">
          <a:blip r:embed="rId3"/>
          <a:srcRect t="9308" b="33463"/>
          <a:stretch/>
        </p:blipFill>
        <p:spPr>
          <a:xfrm>
            <a:off x="790644" y="2769756"/>
            <a:ext cx="2222166" cy="1318487"/>
          </a:xfrm>
          <a:prstGeom prst="rect">
            <a:avLst/>
          </a:prstGeom>
        </p:spPr>
      </p:pic>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3175228" cy="369332"/>
          </a:xfrm>
          <a:prstGeom prst="rect">
            <a:avLst/>
          </a:prstGeom>
          <a:noFill/>
        </p:spPr>
        <p:txBody>
          <a:bodyPr wrap="none" rtlCol="0">
            <a:spAutoFit/>
          </a:bodyPr>
          <a:lstStyle/>
          <a:p>
            <a:pPr marL="285750" indent="-285750">
              <a:buFont typeface="Wingdings" panose="05000000000000000000" pitchFamily="2" charset="2"/>
              <a:buChar char="q"/>
            </a:pPr>
            <a:r>
              <a:rPr lang="pt-PT" dirty="0"/>
              <a:t>BIOLOGICAL FUNCTIONS</a:t>
            </a:r>
          </a:p>
        </p:txBody>
      </p:sp>
      <p:sp>
        <p:nvSpPr>
          <p:cNvPr id="14" name="CaixaDeTexto 13">
            <a:extLst>
              <a:ext uri="{FF2B5EF4-FFF2-40B4-BE49-F238E27FC236}">
                <a16:creationId xmlns:a16="http://schemas.microsoft.com/office/drawing/2014/main" id="{5FB03FE7-789B-479E-B17E-A74FDEFDB9F4}"/>
              </a:ext>
            </a:extLst>
          </p:cNvPr>
          <p:cNvSpPr txBox="1"/>
          <p:nvPr/>
        </p:nvSpPr>
        <p:spPr>
          <a:xfrm>
            <a:off x="5869449" y="2047698"/>
            <a:ext cx="4929955" cy="464871"/>
          </a:xfrm>
          <a:prstGeom prst="rect">
            <a:avLst/>
          </a:prstGeom>
          <a:noFill/>
        </p:spPr>
        <p:txBody>
          <a:bodyPr wrap="square">
            <a:spAutoFit/>
          </a:bodyPr>
          <a:lstStyle/>
          <a:p>
            <a:pPr marL="285750" indent="-285750">
              <a:lnSpc>
                <a:spcPct val="150000"/>
              </a:lnSpc>
              <a:buFont typeface="Courier New" panose="02070309020205020404" pitchFamily="49" charset="0"/>
              <a:buChar char="o"/>
            </a:pPr>
            <a:r>
              <a:rPr lang="en-GB" b="0" i="0" dirty="0">
                <a:solidFill>
                  <a:srgbClr val="1F1F1F"/>
                </a:solidFill>
                <a:effectLst/>
                <a:latin typeface="ElsevierGulliver"/>
              </a:rPr>
              <a:t>Wound healing / Skin repair</a:t>
            </a:r>
          </a:p>
        </p:txBody>
      </p:sp>
      <p:pic>
        <p:nvPicPr>
          <p:cNvPr id="5" name="Imagem 4">
            <a:extLst>
              <a:ext uri="{FF2B5EF4-FFF2-40B4-BE49-F238E27FC236}">
                <a16:creationId xmlns:a16="http://schemas.microsoft.com/office/drawing/2014/main" id="{8FF6555C-0891-410F-BF4F-BA6564553709}"/>
              </a:ext>
            </a:extLst>
          </p:cNvPr>
          <p:cNvPicPr>
            <a:picLocks noChangeAspect="1"/>
          </p:cNvPicPr>
          <p:nvPr/>
        </p:nvPicPr>
        <p:blipFill>
          <a:blip r:embed="rId4"/>
          <a:stretch>
            <a:fillRect/>
          </a:stretch>
        </p:blipFill>
        <p:spPr>
          <a:xfrm>
            <a:off x="4427820" y="2523534"/>
            <a:ext cx="6631466" cy="4024223"/>
          </a:xfrm>
          <a:prstGeom prst="rect">
            <a:avLst/>
          </a:prstGeom>
        </p:spPr>
      </p:pic>
    </p:spTree>
    <p:extLst>
      <p:ext uri="{BB962C8B-B14F-4D97-AF65-F5344CB8AC3E}">
        <p14:creationId xmlns:p14="http://schemas.microsoft.com/office/powerpoint/2010/main" val="497607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tâ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8" name="Marcador de Posição de Conteúdo 4" descr="Números Digitai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tâ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7" name="Retâ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8" name="Retâ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graphicFrame>
        <p:nvGraphicFramePr>
          <p:cNvPr id="6" name="Marcador de Posição de Conteúdo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1930274498"/>
              </p:ext>
            </p:extLst>
          </p:nvPr>
        </p:nvGraphicFramePr>
        <p:xfrm>
          <a:off x="599498" y="1647031"/>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0952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lvl="0" rtl="0">
              <a:lnSpc>
                <a:spcPct val="100000"/>
              </a:lnSpc>
            </a:pPr>
            <a:r>
              <a:rPr lang="pt-PT" b="1" noProof="0" dirty="0">
                <a:solidFill>
                  <a:srgbClr val="FF0000"/>
                </a:solidFill>
              </a:rPr>
              <a:t>HAIR CARE 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403087"/>
            <a:ext cx="3182281" cy="400110"/>
          </a:xfrm>
          <a:prstGeom prst="rect">
            <a:avLst/>
          </a:prstGeom>
          <a:noFill/>
        </p:spPr>
        <p:txBody>
          <a:bodyPr wrap="none" rtlCol="0">
            <a:spAutoFit/>
          </a:bodyPr>
          <a:lstStyle/>
          <a:p>
            <a:r>
              <a:rPr lang="pt-PT" sz="1000" dirty="0"/>
              <a:t>DOI: </a:t>
            </a:r>
            <a:r>
              <a:rPr lang="pt-PT" sz="1000" b="0" i="0" u="sng" dirty="0">
                <a:effectLst/>
                <a:latin typeface="Source Sans Pro Web"/>
                <a:hlinkClick r:id="rId3">
                  <a:extLst>
                    <a:ext uri="{A12FA001-AC4F-418D-AE19-62706E023703}">
                      <ahyp:hlinkClr xmlns:ahyp="http://schemas.microsoft.com/office/drawing/2018/hyperlinkcolor" val="tx"/>
                    </a:ext>
                  </a:extLst>
                </a:hlinkClick>
              </a:rPr>
              <a:t>10.3390/pharmaceutics13081203</a:t>
            </a:r>
            <a:endParaRPr lang="pt-PT" sz="1000" b="0" i="0" u="sng" dirty="0">
              <a:effectLst/>
              <a:latin typeface="Source Sans Pro Web"/>
            </a:endParaRPr>
          </a:p>
          <a:p>
            <a:r>
              <a:rPr lang="pt-PT" sz="1000" u="sng" dirty="0">
                <a:latin typeface="Source Sans Pro Web"/>
              </a:rPr>
              <a:t>DOI: https://doi.org/10.3390/bioengineering10010104</a:t>
            </a:r>
            <a:endParaRPr lang="pt-PT" sz="1000" dirty="0"/>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878673" cy="369332"/>
          </a:xfrm>
          <a:prstGeom prst="rect">
            <a:avLst/>
          </a:prstGeom>
          <a:noFill/>
        </p:spPr>
        <p:txBody>
          <a:bodyPr wrap="none" rtlCol="0">
            <a:spAutoFit/>
          </a:bodyPr>
          <a:lstStyle/>
          <a:p>
            <a:pPr marL="285750" indent="-285750">
              <a:buFont typeface="Wingdings" panose="05000000000000000000" pitchFamily="2" charset="2"/>
              <a:buChar char="q"/>
            </a:pPr>
            <a:r>
              <a:rPr lang="en-GB" dirty="0"/>
              <a:t>Exosomes in HAIR CARE</a:t>
            </a:r>
          </a:p>
        </p:txBody>
      </p:sp>
      <p:sp>
        <p:nvSpPr>
          <p:cNvPr id="14" name="CaixaDeTexto 13">
            <a:extLst>
              <a:ext uri="{FF2B5EF4-FFF2-40B4-BE49-F238E27FC236}">
                <a16:creationId xmlns:a16="http://schemas.microsoft.com/office/drawing/2014/main" id="{5FB03FE7-789B-479E-B17E-A74FDEFDB9F4}"/>
              </a:ext>
            </a:extLst>
          </p:cNvPr>
          <p:cNvSpPr txBox="1"/>
          <p:nvPr/>
        </p:nvSpPr>
        <p:spPr>
          <a:xfrm>
            <a:off x="383251" y="2353217"/>
            <a:ext cx="4929955" cy="1477328"/>
          </a:xfrm>
          <a:prstGeom prst="rect">
            <a:avLst/>
          </a:prstGeom>
          <a:noFill/>
        </p:spPr>
        <p:txBody>
          <a:bodyPr wrap="square">
            <a:spAutoFit/>
          </a:bodyPr>
          <a:lstStyle/>
          <a:p>
            <a:pPr marL="285750" indent="-285750">
              <a:buFont typeface="Courier New" panose="02070309020205020404" pitchFamily="49" charset="0"/>
              <a:buChar char="o"/>
            </a:pPr>
            <a:r>
              <a:rPr lang="en-US" b="0" i="0" dirty="0">
                <a:solidFill>
                  <a:srgbClr val="1F1F1F"/>
                </a:solidFill>
                <a:effectLst/>
                <a:latin typeface="ElsevierGulliver"/>
              </a:rPr>
              <a:t>Type of Exosomes : </a:t>
            </a:r>
          </a:p>
          <a:p>
            <a:pPr marL="742950" lvl="1" indent="-285750">
              <a:buFont typeface="Arial" panose="020B0604020202020204" pitchFamily="34" charset="0"/>
              <a:buChar char="•"/>
            </a:pPr>
            <a:r>
              <a:rPr lang="en-US" i="1" dirty="0">
                <a:solidFill>
                  <a:srgbClr val="FF0000"/>
                </a:solidFill>
                <a:latin typeface="ElsevierGulliver"/>
              </a:rPr>
              <a:t>Carrot exosomes</a:t>
            </a:r>
          </a:p>
          <a:p>
            <a:pPr marL="742950" lvl="1" indent="-285750">
              <a:buFont typeface="Arial" panose="020B0604020202020204" pitchFamily="34" charset="0"/>
              <a:buChar char="•"/>
            </a:pPr>
            <a:r>
              <a:rPr lang="en-US" dirty="0">
                <a:solidFill>
                  <a:srgbClr val="1F1F1F"/>
                </a:solidFill>
                <a:latin typeface="ElsevierGulliver"/>
              </a:rPr>
              <a:t>MESOSYSTEM Exosomes HAIRCARE:</a:t>
            </a:r>
          </a:p>
          <a:p>
            <a:pPr marL="742950" lvl="1" indent="-285750">
              <a:buFont typeface="Arial" panose="020B0604020202020204" pitchFamily="34" charset="0"/>
              <a:buChar char="•"/>
            </a:pPr>
            <a:r>
              <a:rPr lang="en-US" dirty="0">
                <a:solidFill>
                  <a:schemeClr val="accent1">
                    <a:lumMod val="60000"/>
                    <a:lumOff val="40000"/>
                  </a:schemeClr>
                </a:solidFill>
                <a:latin typeface="ElsevierGulliver"/>
              </a:rPr>
              <a:t>Exosomes Hair 5x10ml</a:t>
            </a:r>
          </a:p>
          <a:p>
            <a:pPr marL="742950" lvl="1" indent="-285750">
              <a:buFont typeface="Arial" panose="020B0604020202020204" pitchFamily="34" charset="0"/>
              <a:buChar char="•"/>
            </a:pPr>
            <a:r>
              <a:rPr lang="en-US" b="0" i="0" dirty="0">
                <a:solidFill>
                  <a:schemeClr val="accent1">
                    <a:lumMod val="60000"/>
                    <a:lumOff val="40000"/>
                  </a:schemeClr>
                </a:solidFill>
                <a:effectLst/>
                <a:latin typeface="ElsevierGulliver"/>
              </a:rPr>
              <a:t>Exosomes Hair </a:t>
            </a:r>
            <a:r>
              <a:rPr lang="en-US" dirty="0">
                <a:solidFill>
                  <a:schemeClr val="accent1">
                    <a:lumMod val="60000"/>
                    <a:lumOff val="40000"/>
                  </a:schemeClr>
                </a:solidFill>
                <a:latin typeface="ElsevierGulliver"/>
              </a:rPr>
              <a:t>5x1500UI</a:t>
            </a:r>
            <a:endParaRPr lang="en-US" b="0" i="0" dirty="0">
              <a:solidFill>
                <a:schemeClr val="accent1">
                  <a:lumMod val="60000"/>
                  <a:lumOff val="40000"/>
                </a:schemeClr>
              </a:solidFill>
              <a:effectLst/>
              <a:latin typeface="ElsevierGulliver"/>
            </a:endParaRPr>
          </a:p>
        </p:txBody>
      </p:sp>
      <p:sp>
        <p:nvSpPr>
          <p:cNvPr id="21" name="CaixaDeTexto 20">
            <a:extLst>
              <a:ext uri="{FF2B5EF4-FFF2-40B4-BE49-F238E27FC236}">
                <a16:creationId xmlns:a16="http://schemas.microsoft.com/office/drawing/2014/main" id="{9E1BCAE0-D3BC-4FDD-8EF7-439E316697CB}"/>
              </a:ext>
            </a:extLst>
          </p:cNvPr>
          <p:cNvSpPr txBox="1"/>
          <p:nvPr/>
        </p:nvSpPr>
        <p:spPr>
          <a:xfrm>
            <a:off x="1488893" y="4850111"/>
            <a:ext cx="10351754" cy="1477328"/>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b="0" i="0" dirty="0">
                <a:solidFill>
                  <a:srgbClr val="1F1F1F"/>
                </a:solidFill>
                <a:effectLst/>
                <a:latin typeface="ElsevierGulliver"/>
              </a:rPr>
              <a:t>Source: Plant origin (</a:t>
            </a:r>
            <a:r>
              <a:rPr lang="en-US" b="0" i="1" dirty="0">
                <a:solidFill>
                  <a:srgbClr val="1F1F1F"/>
                </a:solidFill>
                <a:effectLst/>
                <a:latin typeface="ElsevierGulliver"/>
              </a:rPr>
              <a:t>Daucus carota sativa root extract</a:t>
            </a:r>
            <a:r>
              <a:rPr lang="en-US" b="0" i="0" dirty="0">
                <a:solidFill>
                  <a:srgbClr val="1F1F1F"/>
                </a:solidFill>
                <a:effectLst/>
                <a:latin typeface="ElsevierGulliver"/>
              </a:rPr>
              <a:t>).</a:t>
            </a:r>
          </a:p>
          <a:p>
            <a:pPr marL="285750" indent="-285750">
              <a:buFont typeface="Courier New" panose="02070309020205020404" pitchFamily="49" charset="0"/>
              <a:buChar char="o"/>
            </a:pPr>
            <a:r>
              <a:rPr lang="en-US" dirty="0">
                <a:solidFill>
                  <a:srgbClr val="1F1F1F"/>
                </a:solidFill>
                <a:latin typeface="ElsevierGulliver"/>
              </a:rPr>
              <a:t>Advantages: </a:t>
            </a:r>
            <a:r>
              <a:rPr lang="en-US" b="0" i="0" dirty="0">
                <a:solidFill>
                  <a:srgbClr val="1F1F1F"/>
                </a:solidFill>
                <a:effectLst/>
                <a:latin typeface="ElsevierGulliver"/>
              </a:rPr>
              <a:t>Easy extraction, high stability, good tissue penetration, and low immunogenicity.</a:t>
            </a:r>
          </a:p>
          <a:p>
            <a:pPr marL="285750" indent="-285750">
              <a:buFont typeface="Courier New" panose="02070309020205020404" pitchFamily="49" charset="0"/>
              <a:buChar char="o"/>
            </a:pPr>
            <a:r>
              <a:rPr lang="en-US" b="0" i="0" dirty="0">
                <a:solidFill>
                  <a:srgbClr val="1F1F1F"/>
                </a:solidFill>
                <a:effectLst/>
                <a:latin typeface="ElsevierGulliver"/>
              </a:rPr>
              <a:t>Derived from carrot root extract.</a:t>
            </a:r>
          </a:p>
          <a:p>
            <a:pPr marL="285750" indent="-285750">
              <a:buFont typeface="Courier New" panose="02070309020205020404" pitchFamily="49" charset="0"/>
              <a:buChar char="o"/>
            </a:pPr>
            <a:r>
              <a:rPr lang="en-US" b="0" i="0" dirty="0">
                <a:solidFill>
                  <a:srgbClr val="1F1F1F"/>
                </a:solidFill>
                <a:effectLst/>
                <a:latin typeface="ElsevierGulliver"/>
              </a:rPr>
              <a:t>High antioxidant activity via </a:t>
            </a:r>
            <a:r>
              <a:rPr lang="en-US" dirty="0">
                <a:solidFill>
                  <a:srgbClr val="1F1F1F"/>
                </a:solidFill>
                <a:latin typeface="ElsevierGulliver"/>
              </a:rPr>
              <a:t>inhibition of reduction of </a:t>
            </a:r>
            <a:r>
              <a:rPr lang="en-US" b="0" i="0" dirty="0">
                <a:solidFill>
                  <a:srgbClr val="1F1F1F"/>
                </a:solidFill>
                <a:effectLst/>
                <a:latin typeface="ElsevierGulliver"/>
              </a:rPr>
              <a:t>Nrf-2 (nuclear factor erythroid 2–related factor 2; transcription factor) activation (</a:t>
            </a:r>
            <a:r>
              <a:rPr lang="en-US" dirty="0">
                <a:solidFill>
                  <a:srgbClr val="1F1F1F"/>
                </a:solidFill>
                <a:latin typeface="ElsevierGulliver"/>
              </a:rPr>
              <a:t>also </a:t>
            </a:r>
            <a:r>
              <a:rPr lang="en-US" b="0" i="0" dirty="0">
                <a:solidFill>
                  <a:srgbClr val="1B1B1B"/>
                </a:solidFill>
                <a:effectLst/>
                <a:latin typeface="ElsevierGulliver"/>
              </a:rPr>
              <a:t>antioxidant protein expression increase: HO-1, and NQO-1</a:t>
            </a:r>
            <a:r>
              <a:rPr lang="en-US" b="0" i="0" dirty="0">
                <a:solidFill>
                  <a:srgbClr val="1F1F1F"/>
                </a:solidFill>
                <a:effectLst/>
                <a:latin typeface="ElsevierGulliver"/>
              </a:rPr>
              <a:t>).</a:t>
            </a:r>
          </a:p>
        </p:txBody>
      </p:sp>
      <p:pic>
        <p:nvPicPr>
          <p:cNvPr id="26" name="Imagem 25">
            <a:extLst>
              <a:ext uri="{FF2B5EF4-FFF2-40B4-BE49-F238E27FC236}">
                <a16:creationId xmlns:a16="http://schemas.microsoft.com/office/drawing/2014/main" id="{DF4CD3C2-1A62-48F4-BD93-02CFF75EF89E}"/>
              </a:ext>
            </a:extLst>
          </p:cNvPr>
          <p:cNvPicPr>
            <a:picLocks noChangeAspect="1"/>
          </p:cNvPicPr>
          <p:nvPr/>
        </p:nvPicPr>
        <p:blipFill>
          <a:blip r:embed="rId4"/>
          <a:stretch>
            <a:fillRect/>
          </a:stretch>
        </p:blipFill>
        <p:spPr>
          <a:xfrm>
            <a:off x="4725028" y="2047698"/>
            <a:ext cx="6988936" cy="2533410"/>
          </a:xfrm>
          <a:prstGeom prst="rect">
            <a:avLst/>
          </a:prstGeom>
        </p:spPr>
      </p:pic>
    </p:spTree>
    <p:extLst>
      <p:ext uri="{BB962C8B-B14F-4D97-AF65-F5344CB8AC3E}">
        <p14:creationId xmlns:p14="http://schemas.microsoft.com/office/powerpoint/2010/main" val="245238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a:t>HAIR CARE 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477518"/>
            <a:ext cx="1672253" cy="246221"/>
          </a:xfrm>
          <a:prstGeom prst="rect">
            <a:avLst/>
          </a:prstGeom>
          <a:noFill/>
        </p:spPr>
        <p:txBody>
          <a:bodyPr wrap="none" rtlCol="0">
            <a:spAutoFit/>
          </a:bodyPr>
          <a:lstStyle/>
          <a:p>
            <a:r>
              <a:rPr lang="pt-PT" sz="1000"/>
              <a:t>DOI: </a:t>
            </a:r>
            <a:r>
              <a:rPr lang="pt-PT" sz="1000" b="0" i="0" u="sng">
                <a:effectLst/>
                <a:latin typeface="Source Sans Pro Web"/>
              </a:rPr>
              <a:t>10.1111/jcmm.18486</a:t>
            </a: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878673" cy="369332"/>
          </a:xfrm>
          <a:prstGeom prst="rect">
            <a:avLst/>
          </a:prstGeom>
          <a:noFill/>
        </p:spPr>
        <p:txBody>
          <a:bodyPr wrap="none" rtlCol="0">
            <a:spAutoFit/>
          </a:bodyPr>
          <a:lstStyle/>
          <a:p>
            <a:pPr marL="285750" indent="-285750">
              <a:buFont typeface="Wingdings" panose="05000000000000000000" pitchFamily="2" charset="2"/>
              <a:buChar char="q"/>
            </a:pPr>
            <a:r>
              <a:rPr lang="en-GB" dirty="0"/>
              <a:t>Exosomes</a:t>
            </a:r>
            <a:r>
              <a:rPr lang="pt-PT" dirty="0"/>
              <a:t> in HAIR CARE</a:t>
            </a:r>
          </a:p>
        </p:txBody>
      </p:sp>
      <p:sp>
        <p:nvSpPr>
          <p:cNvPr id="21" name="CaixaDeTexto 20">
            <a:extLst>
              <a:ext uri="{FF2B5EF4-FFF2-40B4-BE49-F238E27FC236}">
                <a16:creationId xmlns:a16="http://schemas.microsoft.com/office/drawing/2014/main" id="{9E1BCAE0-D3BC-4FDD-8EF7-439E316697CB}"/>
              </a:ext>
            </a:extLst>
          </p:cNvPr>
          <p:cNvSpPr txBox="1"/>
          <p:nvPr/>
        </p:nvSpPr>
        <p:spPr>
          <a:xfrm>
            <a:off x="161515" y="3151720"/>
            <a:ext cx="3336737" cy="2862322"/>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b="0" i="1" dirty="0">
                <a:solidFill>
                  <a:srgbClr val="1F1F1F"/>
                </a:solidFill>
                <a:effectLst/>
                <a:latin typeface="ElsevierGulliver"/>
              </a:rPr>
              <a:t>OXIDATIVE STRESS </a:t>
            </a:r>
            <a:r>
              <a:rPr lang="en-US" b="0" i="0" dirty="0">
                <a:solidFill>
                  <a:srgbClr val="1F1F1F"/>
                </a:solidFill>
                <a:effectLst/>
                <a:latin typeface="ElsevierGulliver"/>
              </a:rPr>
              <a:t>potential pathogenic mechanism of pathological alopecia. </a:t>
            </a:r>
          </a:p>
          <a:p>
            <a:pPr marL="285750" indent="-285750">
              <a:buFont typeface="Courier New" panose="02070309020205020404" pitchFamily="49" charset="0"/>
              <a:buChar char="o"/>
            </a:pPr>
            <a:r>
              <a:rPr lang="en-US" b="0" i="0" dirty="0">
                <a:solidFill>
                  <a:srgbClr val="1F1F1F"/>
                </a:solidFill>
                <a:effectLst/>
                <a:latin typeface="ElsevierGulliver"/>
              </a:rPr>
              <a:t>Oxidative damage in HFs is mainly associated with ROS‐induced DNA damage, lipid peroxide‐induced apoptosis, reduced antioxidant enzyme activity and </a:t>
            </a:r>
            <a:r>
              <a:rPr lang="en-US" b="0" i="1" dirty="0">
                <a:solidFill>
                  <a:srgbClr val="1F1F1F"/>
                </a:solidFill>
                <a:effectLst/>
                <a:latin typeface="ElsevierGulliver"/>
              </a:rPr>
              <a:t>CHRONIC INFLAMMATION</a:t>
            </a:r>
          </a:p>
        </p:txBody>
      </p:sp>
      <p:sp>
        <p:nvSpPr>
          <p:cNvPr id="13" name="CaixaDeTexto 12">
            <a:extLst>
              <a:ext uri="{FF2B5EF4-FFF2-40B4-BE49-F238E27FC236}">
                <a16:creationId xmlns:a16="http://schemas.microsoft.com/office/drawing/2014/main" id="{3A9F48E5-66BB-42C7-ADD3-7FB401F14801}"/>
              </a:ext>
            </a:extLst>
          </p:cNvPr>
          <p:cNvSpPr txBox="1"/>
          <p:nvPr/>
        </p:nvSpPr>
        <p:spPr>
          <a:xfrm>
            <a:off x="3694147" y="6369795"/>
            <a:ext cx="8266394" cy="461665"/>
          </a:xfrm>
          <a:prstGeom prst="rect">
            <a:avLst/>
          </a:prstGeom>
          <a:noFill/>
        </p:spPr>
        <p:txBody>
          <a:bodyPr wrap="square">
            <a:spAutoFit/>
          </a:bodyPr>
          <a:lstStyle/>
          <a:p>
            <a:r>
              <a:rPr lang="en-GB" sz="1200" dirty="0"/>
              <a:t>APM, arrector pili muscle; DC, dermal condensate (black); DP, dermal papilla (red); HS, hair shaft (brown); IRS, inner root sheath</a:t>
            </a:r>
          </a:p>
          <a:p>
            <a:r>
              <a:rPr lang="en-GB" sz="1200" dirty="0"/>
              <a:t>ORS, outer root sheath; SG, sebaceous gland</a:t>
            </a:r>
          </a:p>
        </p:txBody>
      </p:sp>
      <p:pic>
        <p:nvPicPr>
          <p:cNvPr id="12" name="Imagem 11">
            <a:extLst>
              <a:ext uri="{FF2B5EF4-FFF2-40B4-BE49-F238E27FC236}">
                <a16:creationId xmlns:a16="http://schemas.microsoft.com/office/drawing/2014/main" id="{EB95DB79-FE5C-4922-B7EB-9DFFE9D8DE89}"/>
              </a:ext>
            </a:extLst>
          </p:cNvPr>
          <p:cNvPicPr>
            <a:picLocks noChangeAspect="1"/>
          </p:cNvPicPr>
          <p:nvPr/>
        </p:nvPicPr>
        <p:blipFill rotWithShape="1">
          <a:blip r:embed="rId3"/>
          <a:srcRect r="1373"/>
          <a:stretch/>
        </p:blipFill>
        <p:spPr>
          <a:xfrm>
            <a:off x="3624203" y="2108262"/>
            <a:ext cx="8406282" cy="4261533"/>
          </a:xfrm>
          <a:prstGeom prst="rect">
            <a:avLst/>
          </a:prstGeom>
        </p:spPr>
      </p:pic>
      <p:sp>
        <p:nvSpPr>
          <p:cNvPr id="7" name="CaixaDeTexto 6">
            <a:extLst>
              <a:ext uri="{FF2B5EF4-FFF2-40B4-BE49-F238E27FC236}">
                <a16:creationId xmlns:a16="http://schemas.microsoft.com/office/drawing/2014/main" id="{997082AE-7B06-4B55-A83B-2863A3E0A609}"/>
              </a:ext>
            </a:extLst>
          </p:cNvPr>
          <p:cNvSpPr txBox="1"/>
          <p:nvPr/>
        </p:nvSpPr>
        <p:spPr>
          <a:xfrm>
            <a:off x="383251" y="2353217"/>
            <a:ext cx="3426749" cy="923330"/>
          </a:xfrm>
          <a:prstGeom prst="rect">
            <a:avLst/>
          </a:prstGeom>
          <a:noFill/>
        </p:spPr>
        <p:txBody>
          <a:bodyPr wrap="square">
            <a:spAutoFit/>
          </a:bodyPr>
          <a:lstStyle/>
          <a:p>
            <a:pPr marL="285750" indent="-285750">
              <a:buFont typeface="Courier New" panose="02070309020205020404" pitchFamily="49" charset="0"/>
              <a:buChar char="o"/>
            </a:pPr>
            <a:r>
              <a:rPr lang="en-US" b="0" i="0">
                <a:solidFill>
                  <a:srgbClr val="1F1F1F"/>
                </a:solidFill>
                <a:effectLst/>
                <a:latin typeface="ElsevierGulliver"/>
              </a:rPr>
              <a:t>HAIR LOSS AND OXIDATIVE STRESS</a:t>
            </a:r>
          </a:p>
          <a:p>
            <a:pPr marL="285750" indent="-285750">
              <a:buFont typeface="Courier New" panose="02070309020205020404" pitchFamily="49" charset="0"/>
              <a:buChar char="o"/>
            </a:pPr>
            <a:endParaRPr lang="en-US" b="0" i="0">
              <a:solidFill>
                <a:schemeClr val="accent1">
                  <a:lumMod val="60000"/>
                  <a:lumOff val="40000"/>
                </a:schemeClr>
              </a:solidFill>
              <a:effectLst/>
              <a:latin typeface="ElsevierGulliver"/>
            </a:endParaRPr>
          </a:p>
        </p:txBody>
      </p:sp>
    </p:spTree>
    <p:extLst>
      <p:ext uri="{BB962C8B-B14F-4D97-AF65-F5344CB8AC3E}">
        <p14:creationId xmlns:p14="http://schemas.microsoft.com/office/powerpoint/2010/main" val="433852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a:t>HAIR CARE 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260866" y="6297766"/>
            <a:ext cx="1776448" cy="553998"/>
          </a:xfrm>
          <a:prstGeom prst="rect">
            <a:avLst/>
          </a:prstGeom>
          <a:noFill/>
        </p:spPr>
        <p:txBody>
          <a:bodyPr wrap="none" rtlCol="0">
            <a:spAutoFit/>
          </a:bodyPr>
          <a:lstStyle/>
          <a:p>
            <a:r>
              <a:rPr lang="pt-PT" sz="1000"/>
              <a:t>DOI: </a:t>
            </a:r>
            <a:r>
              <a:rPr lang="pt-PT" sz="1000" b="0" i="0" u="sng">
                <a:effectLst/>
              </a:rPr>
              <a:t>10.1111/jcmm.18486</a:t>
            </a:r>
          </a:p>
          <a:p>
            <a:r>
              <a:rPr lang="pt-PT" sz="1000"/>
              <a:t>DOI: </a:t>
            </a:r>
            <a:r>
              <a:rPr lang="pt-PT" sz="1000" b="0" i="0" u="none" strike="noStrike">
                <a:effectLst/>
                <a:hlinkClick r:id="rId3" tooltip="Persistent link using digital object identifier">
                  <a:extLst>
                    <a:ext uri="{A12FA001-AC4F-418D-AE19-62706E023703}">
                      <ahyp:hlinkClr xmlns:ahyp="http://schemas.microsoft.com/office/drawing/2018/hyperlinkcolor" val="tx"/>
                    </a:ext>
                  </a:extLst>
                </a:hlinkClick>
              </a:rPr>
              <a:t>10.1016/j.jid.2016.08.035</a:t>
            </a:r>
            <a:endParaRPr lang="pt-PT" sz="1000" b="0" i="0" u="none" strike="noStrike">
              <a:effectLst/>
            </a:endParaRPr>
          </a:p>
          <a:p>
            <a:r>
              <a:rPr lang="pt-PT" sz="1000"/>
              <a:t>DOI:  </a:t>
            </a:r>
            <a:r>
              <a:rPr lang="pt-PT" sz="1000" u="sng"/>
              <a:t>10.1111/jcmm.18486</a:t>
            </a:r>
            <a:endParaRPr lang="pt-PT" sz="1000" b="0" i="0" u="sng">
              <a:effectLst/>
            </a:endParaRP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878673" cy="369332"/>
          </a:xfrm>
          <a:prstGeom prst="rect">
            <a:avLst/>
          </a:prstGeom>
          <a:noFill/>
        </p:spPr>
        <p:txBody>
          <a:bodyPr wrap="none" rtlCol="0">
            <a:spAutoFit/>
          </a:bodyPr>
          <a:lstStyle/>
          <a:p>
            <a:pPr marL="285750" indent="-285750">
              <a:buFont typeface="Wingdings" panose="05000000000000000000" pitchFamily="2" charset="2"/>
              <a:buChar char="q"/>
            </a:pPr>
            <a:r>
              <a:rPr lang="en-GB" dirty="0"/>
              <a:t>Exosomes</a:t>
            </a:r>
            <a:r>
              <a:rPr lang="pt-PT" dirty="0"/>
              <a:t> in HAIR CARE</a:t>
            </a:r>
          </a:p>
        </p:txBody>
      </p:sp>
      <p:sp>
        <p:nvSpPr>
          <p:cNvPr id="21" name="CaixaDeTexto 20">
            <a:extLst>
              <a:ext uri="{FF2B5EF4-FFF2-40B4-BE49-F238E27FC236}">
                <a16:creationId xmlns:a16="http://schemas.microsoft.com/office/drawing/2014/main" id="{9E1BCAE0-D3BC-4FDD-8EF7-439E316697CB}"/>
              </a:ext>
            </a:extLst>
          </p:cNvPr>
          <p:cNvSpPr txBox="1"/>
          <p:nvPr/>
        </p:nvSpPr>
        <p:spPr>
          <a:xfrm>
            <a:off x="1301130" y="7261842"/>
            <a:ext cx="10164725" cy="369332"/>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b="0" i="0">
                <a:solidFill>
                  <a:srgbClr val="1F1F1F"/>
                </a:solidFill>
                <a:effectLst/>
                <a:latin typeface="ElsevierGulliver"/>
              </a:rPr>
              <a:t>Nrf2 </a:t>
            </a:r>
            <a:r>
              <a:rPr lang="en-US" b="0" i="0" err="1">
                <a:solidFill>
                  <a:srgbClr val="1F1F1F"/>
                </a:solidFill>
                <a:effectLst/>
                <a:latin typeface="ElsevierGulliver"/>
              </a:rPr>
              <a:t>preactivation</a:t>
            </a:r>
            <a:r>
              <a:rPr lang="en-US" b="0" i="0">
                <a:solidFill>
                  <a:srgbClr val="1F1F1F"/>
                </a:solidFill>
                <a:effectLst/>
                <a:latin typeface="ElsevierGulliver"/>
              </a:rPr>
              <a:t> reduced premature catagen and hair growth inhibition induced by oxidative stress</a:t>
            </a:r>
          </a:p>
        </p:txBody>
      </p:sp>
      <p:grpSp>
        <p:nvGrpSpPr>
          <p:cNvPr id="30" name="Agrupar 29">
            <a:extLst>
              <a:ext uri="{FF2B5EF4-FFF2-40B4-BE49-F238E27FC236}">
                <a16:creationId xmlns:a16="http://schemas.microsoft.com/office/drawing/2014/main" id="{47A6AD44-D88F-4AD5-A8B3-A81FD6C47C16}"/>
              </a:ext>
            </a:extLst>
          </p:cNvPr>
          <p:cNvGrpSpPr/>
          <p:nvPr/>
        </p:nvGrpSpPr>
        <p:grpSpPr>
          <a:xfrm>
            <a:off x="206504" y="2232364"/>
            <a:ext cx="9089896" cy="4065402"/>
            <a:chOff x="1590804" y="1929899"/>
            <a:chExt cx="9089896" cy="4065402"/>
          </a:xfrm>
        </p:grpSpPr>
        <p:pic>
          <p:nvPicPr>
            <p:cNvPr id="5" name="Imagem 4">
              <a:extLst>
                <a:ext uri="{FF2B5EF4-FFF2-40B4-BE49-F238E27FC236}">
                  <a16:creationId xmlns:a16="http://schemas.microsoft.com/office/drawing/2014/main" id="{7C3A1333-DC94-408F-9D02-138D3A0ACA9A}"/>
                </a:ext>
              </a:extLst>
            </p:cNvPr>
            <p:cNvPicPr>
              <a:picLocks noChangeAspect="1"/>
            </p:cNvPicPr>
            <p:nvPr/>
          </p:nvPicPr>
          <p:blipFill rotWithShape="1">
            <a:blip r:embed="rId4"/>
            <a:srcRect l="3759" t="1339" r="3004" b="3392"/>
            <a:stretch/>
          </p:blipFill>
          <p:spPr>
            <a:xfrm>
              <a:off x="5287933" y="1929899"/>
              <a:ext cx="4805163" cy="4065402"/>
            </a:xfrm>
            <a:prstGeom prst="rect">
              <a:avLst/>
            </a:prstGeom>
          </p:spPr>
        </p:pic>
        <p:pic>
          <p:nvPicPr>
            <p:cNvPr id="12" name="Imagem 11">
              <a:extLst>
                <a:ext uri="{FF2B5EF4-FFF2-40B4-BE49-F238E27FC236}">
                  <a16:creationId xmlns:a16="http://schemas.microsoft.com/office/drawing/2014/main" id="{3552EED5-E8DC-46CB-BEC7-812E22FF49E0}"/>
                </a:ext>
              </a:extLst>
            </p:cNvPr>
            <p:cNvPicPr>
              <a:picLocks noChangeAspect="1"/>
            </p:cNvPicPr>
            <p:nvPr/>
          </p:nvPicPr>
          <p:blipFill>
            <a:blip r:embed="rId5"/>
            <a:stretch>
              <a:fillRect/>
            </a:stretch>
          </p:blipFill>
          <p:spPr>
            <a:xfrm>
              <a:off x="1590804" y="3962600"/>
              <a:ext cx="1311885" cy="518355"/>
            </a:xfrm>
            <a:prstGeom prst="rect">
              <a:avLst/>
            </a:prstGeom>
          </p:spPr>
        </p:pic>
        <p:sp>
          <p:nvSpPr>
            <p:cNvPr id="14" name="CaixaDeTexto 13">
              <a:extLst>
                <a:ext uri="{FF2B5EF4-FFF2-40B4-BE49-F238E27FC236}">
                  <a16:creationId xmlns:a16="http://schemas.microsoft.com/office/drawing/2014/main" id="{E6920A1B-C757-4316-856C-96DD8A646E92}"/>
                </a:ext>
              </a:extLst>
            </p:cNvPr>
            <p:cNvSpPr txBox="1"/>
            <p:nvPr/>
          </p:nvSpPr>
          <p:spPr>
            <a:xfrm>
              <a:off x="1590804" y="4491573"/>
              <a:ext cx="1311885" cy="282446"/>
            </a:xfrm>
            <a:prstGeom prst="rect">
              <a:avLst/>
            </a:prstGeom>
            <a:noFill/>
          </p:spPr>
          <p:txBody>
            <a:bodyPr wrap="square">
              <a:spAutoFit/>
            </a:bodyPr>
            <a:lstStyle/>
            <a:p>
              <a:r>
                <a:rPr lang="en-GB" sz="1200" dirty="0"/>
                <a:t>Carrot exosomes</a:t>
              </a:r>
            </a:p>
          </p:txBody>
        </p:sp>
        <p:sp>
          <p:nvSpPr>
            <p:cNvPr id="17" name="CaixaDeTexto 16">
              <a:extLst>
                <a:ext uri="{FF2B5EF4-FFF2-40B4-BE49-F238E27FC236}">
                  <a16:creationId xmlns:a16="http://schemas.microsoft.com/office/drawing/2014/main" id="{424939E4-DCA2-4136-B1FF-5FD17DBA0662}"/>
                </a:ext>
              </a:extLst>
            </p:cNvPr>
            <p:cNvSpPr txBox="1"/>
            <p:nvPr/>
          </p:nvSpPr>
          <p:spPr>
            <a:xfrm>
              <a:off x="6634718" y="3054240"/>
              <a:ext cx="223284" cy="369332"/>
            </a:xfrm>
            <a:prstGeom prst="rect">
              <a:avLst/>
            </a:prstGeom>
            <a:noFill/>
          </p:spPr>
          <p:txBody>
            <a:bodyPr wrap="square" rtlCol="0">
              <a:spAutoFit/>
            </a:bodyPr>
            <a:lstStyle/>
            <a:p>
              <a:r>
                <a:rPr lang="pt-PT" b="1"/>
                <a:t>+</a:t>
              </a:r>
            </a:p>
          </p:txBody>
        </p:sp>
        <p:cxnSp>
          <p:nvCxnSpPr>
            <p:cNvPr id="19" name="Conexão: Curva 18">
              <a:extLst>
                <a:ext uri="{FF2B5EF4-FFF2-40B4-BE49-F238E27FC236}">
                  <a16:creationId xmlns:a16="http://schemas.microsoft.com/office/drawing/2014/main" id="{577C8DCD-26D2-47DB-95E0-944F7BCAFB03}"/>
                </a:ext>
              </a:extLst>
            </p:cNvPr>
            <p:cNvCxnSpPr>
              <a:stCxn id="12" idx="0"/>
              <a:endCxn id="17" idx="1"/>
            </p:cNvCxnSpPr>
            <p:nvPr/>
          </p:nvCxnSpPr>
          <p:spPr>
            <a:xfrm rot="5400000" flipH="1" flipV="1">
              <a:off x="4078885" y="1406768"/>
              <a:ext cx="723694" cy="4387971"/>
            </a:xfrm>
            <a:prstGeom prst="curvedConnector2">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9BA1FA3-FF19-4823-8AAC-78F74F5757DE}"/>
                </a:ext>
              </a:extLst>
            </p:cNvPr>
            <p:cNvSpPr/>
            <p:nvPr/>
          </p:nvSpPr>
          <p:spPr>
            <a:xfrm>
              <a:off x="6634718" y="3136601"/>
              <a:ext cx="308342" cy="1967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cxnSp>
          <p:nvCxnSpPr>
            <p:cNvPr id="23" name="Conexão reta 22">
              <a:extLst>
                <a:ext uri="{FF2B5EF4-FFF2-40B4-BE49-F238E27FC236}">
                  <a16:creationId xmlns:a16="http://schemas.microsoft.com/office/drawing/2014/main" id="{EC1D486B-F730-4823-942F-3A08FAF8F4AE}"/>
                </a:ext>
              </a:extLst>
            </p:cNvPr>
            <p:cNvCxnSpPr>
              <a:cxnSpLocks/>
            </p:cNvCxnSpPr>
            <p:nvPr/>
          </p:nvCxnSpPr>
          <p:spPr>
            <a:xfrm>
              <a:off x="9611833" y="5625969"/>
              <a:ext cx="382772" cy="3693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Conexão reta 24">
              <a:extLst>
                <a:ext uri="{FF2B5EF4-FFF2-40B4-BE49-F238E27FC236}">
                  <a16:creationId xmlns:a16="http://schemas.microsoft.com/office/drawing/2014/main" id="{84B7C255-EE04-4AFF-8620-F619E4E17CC6}"/>
                </a:ext>
              </a:extLst>
            </p:cNvPr>
            <p:cNvCxnSpPr>
              <a:cxnSpLocks/>
            </p:cNvCxnSpPr>
            <p:nvPr/>
          </p:nvCxnSpPr>
          <p:spPr>
            <a:xfrm flipH="1">
              <a:off x="9657908" y="5625969"/>
              <a:ext cx="336697" cy="3693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3E695FAD-4A74-4A59-92F3-96C2BFC2AB69}"/>
                </a:ext>
              </a:extLst>
            </p:cNvPr>
            <p:cNvSpPr/>
            <p:nvPr/>
          </p:nvSpPr>
          <p:spPr>
            <a:xfrm rot="20551871">
              <a:off x="6275815" y="3296271"/>
              <a:ext cx="1008956" cy="166380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8" name="Seta: Para a Direita 27">
              <a:extLst>
                <a:ext uri="{FF2B5EF4-FFF2-40B4-BE49-F238E27FC236}">
                  <a16:creationId xmlns:a16="http://schemas.microsoft.com/office/drawing/2014/main" id="{29926E48-35AB-4438-A55E-B93DFDFC0B1C}"/>
                </a:ext>
              </a:extLst>
            </p:cNvPr>
            <p:cNvSpPr/>
            <p:nvPr/>
          </p:nvSpPr>
          <p:spPr>
            <a:xfrm>
              <a:off x="10185400" y="5765800"/>
              <a:ext cx="495300" cy="127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29" name="CaixaDeTexto 28">
            <a:extLst>
              <a:ext uri="{FF2B5EF4-FFF2-40B4-BE49-F238E27FC236}">
                <a16:creationId xmlns:a16="http://schemas.microsoft.com/office/drawing/2014/main" id="{DA7BEE27-FCCF-4B67-A8E5-79D9A70D82E4}"/>
              </a:ext>
            </a:extLst>
          </p:cNvPr>
          <p:cNvSpPr txBox="1"/>
          <p:nvPr/>
        </p:nvSpPr>
        <p:spPr>
          <a:xfrm>
            <a:off x="9388704" y="5328269"/>
            <a:ext cx="2836995" cy="1200329"/>
          </a:xfrm>
          <a:prstGeom prst="rect">
            <a:avLst/>
          </a:prstGeom>
          <a:noFill/>
        </p:spPr>
        <p:txBody>
          <a:bodyPr wrap="none" rtlCol="0">
            <a:spAutoFit/>
          </a:bodyPr>
          <a:lstStyle/>
          <a:p>
            <a:r>
              <a:rPr lang="pt-PT"/>
              <a:t>REDUCTION </a:t>
            </a:r>
          </a:p>
          <a:p>
            <a:r>
              <a:rPr lang="pt-PT"/>
              <a:t>OXIDATIVE STRESS</a:t>
            </a:r>
          </a:p>
          <a:p>
            <a:endParaRPr lang="pt-PT"/>
          </a:p>
          <a:p>
            <a:r>
              <a:rPr lang="pt-PT"/>
              <a:t>HAIR FOLLICLE GROWTH</a:t>
            </a:r>
          </a:p>
        </p:txBody>
      </p:sp>
      <p:sp>
        <p:nvSpPr>
          <p:cNvPr id="31" name="CaixaDeTexto 30">
            <a:extLst>
              <a:ext uri="{FF2B5EF4-FFF2-40B4-BE49-F238E27FC236}">
                <a16:creationId xmlns:a16="http://schemas.microsoft.com/office/drawing/2014/main" id="{298C978A-19DF-42F6-BBD0-29925780DB69}"/>
              </a:ext>
            </a:extLst>
          </p:cNvPr>
          <p:cNvSpPr txBox="1"/>
          <p:nvPr/>
        </p:nvSpPr>
        <p:spPr>
          <a:xfrm>
            <a:off x="383251" y="2441353"/>
            <a:ext cx="3426749" cy="646331"/>
          </a:xfrm>
          <a:prstGeom prst="rect">
            <a:avLst/>
          </a:prstGeom>
          <a:noFill/>
        </p:spPr>
        <p:txBody>
          <a:bodyPr wrap="square">
            <a:spAutoFit/>
          </a:bodyPr>
          <a:lstStyle/>
          <a:p>
            <a:pPr marL="285750" indent="-285750">
              <a:buFont typeface="Courier New" panose="02070309020205020404" pitchFamily="49" charset="0"/>
              <a:buChar char="o"/>
            </a:pPr>
            <a:r>
              <a:rPr lang="en-US" b="0" i="0" dirty="0">
                <a:solidFill>
                  <a:srgbClr val="1F1F1F"/>
                </a:solidFill>
                <a:effectLst/>
                <a:latin typeface="ElsevierGulliver"/>
              </a:rPr>
              <a:t>HAIR LOSS AND OXIDATIVE STRESS</a:t>
            </a:r>
          </a:p>
        </p:txBody>
      </p:sp>
      <p:sp>
        <p:nvSpPr>
          <p:cNvPr id="35" name="CaixaDeTexto 34">
            <a:extLst>
              <a:ext uri="{FF2B5EF4-FFF2-40B4-BE49-F238E27FC236}">
                <a16:creationId xmlns:a16="http://schemas.microsoft.com/office/drawing/2014/main" id="{7991DBAF-D8C3-4A4C-8FD3-4A83ABBC0973}"/>
              </a:ext>
            </a:extLst>
          </p:cNvPr>
          <p:cNvSpPr txBox="1"/>
          <p:nvPr/>
        </p:nvSpPr>
        <p:spPr>
          <a:xfrm>
            <a:off x="8902815" y="2814882"/>
            <a:ext cx="2781973" cy="1477328"/>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a:t>Nrf2 activation reduced premature catagen and hair growth inhibition induced by oxidative stress</a:t>
            </a:r>
            <a:endParaRPr lang="pt-PT"/>
          </a:p>
        </p:txBody>
      </p:sp>
    </p:spTree>
    <p:extLst>
      <p:ext uri="{BB962C8B-B14F-4D97-AF65-F5344CB8AC3E}">
        <p14:creationId xmlns:p14="http://schemas.microsoft.com/office/powerpoint/2010/main" val="2937796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a:t>HAIR CARE 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403087"/>
            <a:ext cx="1980029" cy="246221"/>
          </a:xfrm>
          <a:prstGeom prst="rect">
            <a:avLst/>
          </a:prstGeom>
          <a:noFill/>
        </p:spPr>
        <p:txBody>
          <a:bodyPr wrap="none" rtlCol="0">
            <a:spAutoFit/>
          </a:bodyPr>
          <a:lstStyle/>
          <a:p>
            <a:r>
              <a:rPr lang="pt-PT" sz="1000"/>
              <a:t>DOI: </a:t>
            </a:r>
            <a:r>
              <a:rPr lang="pt-PT" sz="1000" b="0" i="0" u="sng">
                <a:effectLst/>
                <a:latin typeface="Source Sans Pro Web"/>
              </a:rPr>
              <a:t>10.3389/fcell.2022.815205</a:t>
            </a: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878673" cy="369332"/>
          </a:xfrm>
          <a:prstGeom prst="rect">
            <a:avLst/>
          </a:prstGeom>
          <a:noFill/>
        </p:spPr>
        <p:txBody>
          <a:bodyPr wrap="none" rtlCol="0">
            <a:spAutoFit/>
          </a:bodyPr>
          <a:lstStyle/>
          <a:p>
            <a:pPr marL="285750" indent="-285750">
              <a:buFont typeface="Wingdings" panose="05000000000000000000" pitchFamily="2" charset="2"/>
              <a:buChar char="q"/>
            </a:pPr>
            <a:r>
              <a:rPr lang="en-GB" dirty="0"/>
              <a:t>Exosomes</a:t>
            </a:r>
            <a:r>
              <a:rPr lang="pt-PT" dirty="0"/>
              <a:t> in HAIR CARE</a:t>
            </a:r>
          </a:p>
        </p:txBody>
      </p:sp>
      <p:sp>
        <p:nvSpPr>
          <p:cNvPr id="14" name="CaixaDeTexto 13">
            <a:extLst>
              <a:ext uri="{FF2B5EF4-FFF2-40B4-BE49-F238E27FC236}">
                <a16:creationId xmlns:a16="http://schemas.microsoft.com/office/drawing/2014/main" id="{5FB03FE7-789B-479E-B17E-A74FDEFDB9F4}"/>
              </a:ext>
            </a:extLst>
          </p:cNvPr>
          <p:cNvSpPr txBox="1"/>
          <p:nvPr/>
        </p:nvSpPr>
        <p:spPr>
          <a:xfrm>
            <a:off x="427971" y="2316372"/>
            <a:ext cx="2238207" cy="464871"/>
          </a:xfrm>
          <a:prstGeom prst="rect">
            <a:avLst/>
          </a:prstGeom>
          <a:noFill/>
        </p:spPr>
        <p:txBody>
          <a:bodyPr wrap="square">
            <a:spAutoFit/>
          </a:bodyPr>
          <a:lstStyle/>
          <a:p>
            <a:pPr marL="285750" indent="-285750">
              <a:lnSpc>
                <a:spcPct val="150000"/>
              </a:lnSpc>
              <a:buFont typeface="Courier New" panose="02070309020205020404" pitchFamily="49" charset="0"/>
              <a:buChar char="o"/>
            </a:pPr>
            <a:r>
              <a:rPr lang="en-US">
                <a:solidFill>
                  <a:srgbClr val="1F1F1F"/>
                </a:solidFill>
                <a:latin typeface="ElsevierGulliver"/>
              </a:rPr>
              <a:t>TREATMENT</a:t>
            </a:r>
            <a:endParaRPr lang="en-US" b="0" i="1">
              <a:solidFill>
                <a:srgbClr val="FF0000"/>
              </a:solidFill>
              <a:effectLst/>
              <a:latin typeface="ElsevierGulliver"/>
            </a:endParaRPr>
          </a:p>
        </p:txBody>
      </p:sp>
      <p:sp>
        <p:nvSpPr>
          <p:cNvPr id="21" name="CaixaDeTexto 20">
            <a:extLst>
              <a:ext uri="{FF2B5EF4-FFF2-40B4-BE49-F238E27FC236}">
                <a16:creationId xmlns:a16="http://schemas.microsoft.com/office/drawing/2014/main" id="{9E1BCAE0-D3BC-4FDD-8EF7-439E316697CB}"/>
              </a:ext>
            </a:extLst>
          </p:cNvPr>
          <p:cNvSpPr txBox="1"/>
          <p:nvPr/>
        </p:nvSpPr>
        <p:spPr>
          <a:xfrm>
            <a:off x="147174" y="3391835"/>
            <a:ext cx="3638107" cy="1200329"/>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b="0" i="0" dirty="0">
                <a:solidFill>
                  <a:srgbClr val="1F1F1F"/>
                </a:solidFill>
                <a:effectLst/>
                <a:latin typeface="ElsevierGulliver"/>
              </a:rPr>
              <a:t>REGENERATION EFFECT OF EXOSOMES THERAPY AFTER APPLICATION -&gt; </a:t>
            </a:r>
            <a:r>
              <a:rPr lang="en-US" b="0" i="1" dirty="0">
                <a:solidFill>
                  <a:srgbClr val="1F1F1F"/>
                </a:solidFill>
                <a:effectLst/>
                <a:latin typeface="ElsevierGulliver"/>
              </a:rPr>
              <a:t>Proliferation</a:t>
            </a:r>
            <a:r>
              <a:rPr lang="en-US" b="0" i="0" dirty="0">
                <a:solidFill>
                  <a:srgbClr val="1F1F1F"/>
                </a:solidFill>
                <a:effectLst/>
                <a:latin typeface="ElsevierGulliver"/>
              </a:rPr>
              <a:t> &amp; </a:t>
            </a:r>
            <a:r>
              <a:rPr lang="en-US" b="0" i="1" dirty="0">
                <a:solidFill>
                  <a:srgbClr val="1F1F1F"/>
                </a:solidFill>
                <a:effectLst/>
                <a:latin typeface="ElsevierGulliver"/>
              </a:rPr>
              <a:t>regeneration</a:t>
            </a:r>
          </a:p>
        </p:txBody>
      </p:sp>
      <p:pic>
        <p:nvPicPr>
          <p:cNvPr id="9" name="Imagem 8">
            <a:extLst>
              <a:ext uri="{FF2B5EF4-FFF2-40B4-BE49-F238E27FC236}">
                <a16:creationId xmlns:a16="http://schemas.microsoft.com/office/drawing/2014/main" id="{FE91109F-19DF-45CA-A905-698304144629}"/>
              </a:ext>
            </a:extLst>
          </p:cNvPr>
          <p:cNvPicPr>
            <a:picLocks noChangeAspect="1"/>
          </p:cNvPicPr>
          <p:nvPr/>
        </p:nvPicPr>
        <p:blipFill>
          <a:blip r:embed="rId3"/>
          <a:stretch>
            <a:fillRect/>
          </a:stretch>
        </p:blipFill>
        <p:spPr>
          <a:xfrm>
            <a:off x="3946360" y="2122071"/>
            <a:ext cx="7026439" cy="3478119"/>
          </a:xfrm>
          <a:prstGeom prst="rect">
            <a:avLst/>
          </a:prstGeom>
        </p:spPr>
      </p:pic>
      <p:sp>
        <p:nvSpPr>
          <p:cNvPr id="26" name="CaixaDeTexto 25">
            <a:extLst>
              <a:ext uri="{FF2B5EF4-FFF2-40B4-BE49-F238E27FC236}">
                <a16:creationId xmlns:a16="http://schemas.microsoft.com/office/drawing/2014/main" id="{C38630C5-D457-4BB0-B46D-3D220842E2B9}"/>
              </a:ext>
            </a:extLst>
          </p:cNvPr>
          <p:cNvSpPr txBox="1"/>
          <p:nvPr/>
        </p:nvSpPr>
        <p:spPr>
          <a:xfrm>
            <a:off x="3565532" y="5556587"/>
            <a:ext cx="7986606" cy="369332"/>
          </a:xfrm>
          <a:prstGeom prst="rect">
            <a:avLst/>
          </a:prstGeom>
          <a:noFill/>
        </p:spPr>
        <p:txBody>
          <a:bodyPr wrap="square">
            <a:spAutoFit/>
          </a:bodyPr>
          <a:lstStyle/>
          <a:p>
            <a:r>
              <a:rPr lang="en-US"/>
              <a:t>exosomes-mediated phase transition from telogen to anagen for hair regeneration</a:t>
            </a:r>
            <a:endParaRPr lang="pt-PT"/>
          </a:p>
        </p:txBody>
      </p:sp>
    </p:spTree>
    <p:extLst>
      <p:ext uri="{BB962C8B-B14F-4D97-AF65-F5344CB8AC3E}">
        <p14:creationId xmlns:p14="http://schemas.microsoft.com/office/powerpoint/2010/main" val="1457279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tâ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8" name="Marcador de Posição de Conteúdo 4" descr="Números Digitai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tâ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7" name="Retâ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8" name="Retâ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graphicFrame>
        <p:nvGraphicFramePr>
          <p:cNvPr id="6" name="Marcador de Posição de Conteúdo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2835080134"/>
              </p:ext>
            </p:extLst>
          </p:nvPr>
        </p:nvGraphicFramePr>
        <p:xfrm>
          <a:off x="762775" y="1647031"/>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74816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dirty="0"/>
              <a:t>SKIN CARE EXOSOMES</a:t>
            </a:r>
          </a:p>
        </p:txBody>
      </p:sp>
      <p:sp>
        <p:nvSpPr>
          <p:cNvPr id="8" name="CaixaDeTexto 7">
            <a:extLst>
              <a:ext uri="{FF2B5EF4-FFF2-40B4-BE49-F238E27FC236}">
                <a16:creationId xmlns:a16="http://schemas.microsoft.com/office/drawing/2014/main" id="{270FF02F-7957-42A5-9E47-73CBBDD4A7C8}"/>
              </a:ext>
            </a:extLst>
          </p:cNvPr>
          <p:cNvSpPr txBox="1"/>
          <p:nvPr/>
        </p:nvSpPr>
        <p:spPr>
          <a:xfrm>
            <a:off x="383251" y="6403087"/>
            <a:ext cx="2371162" cy="400110"/>
          </a:xfrm>
          <a:prstGeom prst="rect">
            <a:avLst/>
          </a:prstGeom>
          <a:noFill/>
        </p:spPr>
        <p:txBody>
          <a:bodyPr wrap="none" rtlCol="0">
            <a:spAutoFit/>
          </a:bodyPr>
          <a:lstStyle/>
          <a:p>
            <a:r>
              <a:rPr lang="pt-PT" sz="1000" dirty="0"/>
              <a:t>DOI: </a:t>
            </a:r>
            <a:r>
              <a:rPr lang="pt-PT" sz="1000" b="0" i="0" u="sng" dirty="0">
                <a:effectLst/>
                <a:latin typeface="Source Sans Pro Web"/>
              </a:rPr>
              <a:t>10.3390/pharmaceutics16070930</a:t>
            </a:r>
          </a:p>
          <a:p>
            <a:r>
              <a:rPr lang="pt-PT" sz="1000" dirty="0">
                <a:latin typeface="Source Sans Pro Web"/>
              </a:rPr>
              <a:t>DOI: </a:t>
            </a:r>
            <a:r>
              <a:rPr lang="pt-PT" sz="1000" b="0" i="0" u="sng" dirty="0">
                <a:solidFill>
                  <a:srgbClr val="205493"/>
                </a:solidFill>
                <a:effectLst/>
                <a:latin typeface="BlinkMacSystemFont"/>
                <a:hlinkClick r:id="rId3"/>
              </a:rPr>
              <a:t>10.1111/jocd.16112</a:t>
            </a:r>
            <a:endParaRPr lang="pt-PT" sz="1000" b="0" i="0" u="sng" dirty="0">
              <a:effectLst/>
              <a:latin typeface="Source Sans Pro Web"/>
            </a:endParaRP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853025" cy="369332"/>
          </a:xfrm>
          <a:prstGeom prst="rect">
            <a:avLst/>
          </a:prstGeom>
          <a:noFill/>
        </p:spPr>
        <p:txBody>
          <a:bodyPr wrap="none" rtlCol="0">
            <a:spAutoFit/>
          </a:bodyPr>
          <a:lstStyle/>
          <a:p>
            <a:pPr marL="285750" indent="-285750">
              <a:buFont typeface="Wingdings" panose="05000000000000000000" pitchFamily="2" charset="2"/>
              <a:buChar char="q"/>
            </a:pPr>
            <a:r>
              <a:rPr lang="pt-PT" dirty="0"/>
              <a:t>Exosomes in SKIN CARE</a:t>
            </a:r>
          </a:p>
        </p:txBody>
      </p:sp>
      <p:sp>
        <p:nvSpPr>
          <p:cNvPr id="14" name="CaixaDeTexto 13">
            <a:extLst>
              <a:ext uri="{FF2B5EF4-FFF2-40B4-BE49-F238E27FC236}">
                <a16:creationId xmlns:a16="http://schemas.microsoft.com/office/drawing/2014/main" id="{5FB03FE7-789B-479E-B17E-A74FDEFDB9F4}"/>
              </a:ext>
            </a:extLst>
          </p:cNvPr>
          <p:cNvSpPr txBox="1"/>
          <p:nvPr/>
        </p:nvSpPr>
        <p:spPr>
          <a:xfrm>
            <a:off x="383251" y="2419319"/>
            <a:ext cx="4929955" cy="1754326"/>
          </a:xfrm>
          <a:prstGeom prst="rect">
            <a:avLst/>
          </a:prstGeom>
          <a:noFill/>
        </p:spPr>
        <p:txBody>
          <a:bodyPr wrap="square">
            <a:spAutoFit/>
          </a:bodyPr>
          <a:lstStyle/>
          <a:p>
            <a:pPr marL="285750" indent="-285750">
              <a:buFont typeface="Courier New" panose="02070309020205020404" pitchFamily="49" charset="0"/>
              <a:buChar char="o"/>
            </a:pPr>
            <a:r>
              <a:rPr lang="en-US" b="0" i="0" dirty="0">
                <a:solidFill>
                  <a:srgbClr val="1F1F1F"/>
                </a:solidFill>
                <a:effectLst/>
                <a:latin typeface="ElsevierGulliver"/>
              </a:rPr>
              <a:t>Type of Exosomes: </a:t>
            </a:r>
          </a:p>
          <a:p>
            <a:pPr marL="742950" lvl="1" indent="-285750">
              <a:buFont typeface="Arial" panose="020B0604020202020204" pitchFamily="34" charset="0"/>
              <a:buChar char="•"/>
            </a:pPr>
            <a:r>
              <a:rPr lang="en-US" i="1" dirty="0">
                <a:solidFill>
                  <a:srgbClr val="FF0000"/>
                </a:solidFill>
                <a:latin typeface="ElsevierGulliver"/>
              </a:rPr>
              <a:t>Milk Exosomes</a:t>
            </a:r>
            <a:endParaRPr lang="en-US" b="0" i="1" dirty="0">
              <a:solidFill>
                <a:srgbClr val="FF0000"/>
              </a:solidFill>
              <a:effectLst/>
              <a:latin typeface="ElsevierGulliver"/>
            </a:endParaRPr>
          </a:p>
          <a:p>
            <a:pPr marL="285750" indent="-285750">
              <a:buFont typeface="Courier New" panose="02070309020205020404" pitchFamily="49" charset="0"/>
              <a:buChar char="o"/>
            </a:pPr>
            <a:r>
              <a:rPr lang="en-US" dirty="0">
                <a:solidFill>
                  <a:srgbClr val="1F1F1F"/>
                </a:solidFill>
                <a:latin typeface="ElsevierGulliver"/>
              </a:rPr>
              <a:t>MESOSYSTEM Exosomes HAIRCARE:</a:t>
            </a:r>
          </a:p>
          <a:p>
            <a:pPr marL="742950" lvl="1" indent="-285750">
              <a:buFont typeface="Arial" panose="020B0604020202020204" pitchFamily="34" charset="0"/>
              <a:buChar char="•"/>
            </a:pPr>
            <a:r>
              <a:rPr lang="en-US" dirty="0">
                <a:solidFill>
                  <a:schemeClr val="accent1">
                    <a:lumMod val="60000"/>
                    <a:lumOff val="40000"/>
                  </a:schemeClr>
                </a:solidFill>
                <a:latin typeface="ElsevierGulliver"/>
              </a:rPr>
              <a:t>EXOSOMES PDRN</a:t>
            </a:r>
          </a:p>
          <a:p>
            <a:pPr marL="742950" lvl="1" indent="-285750">
              <a:buFont typeface="Arial" panose="020B0604020202020204" pitchFamily="34" charset="0"/>
              <a:buChar char="•"/>
            </a:pPr>
            <a:r>
              <a:rPr lang="en-US" b="0" i="0" dirty="0">
                <a:solidFill>
                  <a:schemeClr val="accent1">
                    <a:lumMod val="60000"/>
                    <a:lumOff val="40000"/>
                  </a:schemeClr>
                </a:solidFill>
                <a:effectLst/>
                <a:latin typeface="ElsevierGulliver"/>
              </a:rPr>
              <a:t>EXOSOMES </a:t>
            </a:r>
            <a:r>
              <a:rPr lang="en-US" dirty="0">
                <a:solidFill>
                  <a:schemeClr val="accent1">
                    <a:lumMod val="60000"/>
                    <a:lumOff val="40000"/>
                  </a:schemeClr>
                </a:solidFill>
                <a:latin typeface="ElsevierGulliver"/>
              </a:rPr>
              <a:t>TRANEXAMIC</a:t>
            </a:r>
          </a:p>
          <a:p>
            <a:pPr marL="742950" lvl="1" indent="-285750">
              <a:buFont typeface="Arial" panose="020B0604020202020204" pitchFamily="34" charset="0"/>
              <a:buChar char="•"/>
            </a:pPr>
            <a:r>
              <a:rPr lang="en-US" b="0" i="0" dirty="0">
                <a:solidFill>
                  <a:schemeClr val="accent1">
                    <a:lumMod val="60000"/>
                    <a:lumOff val="40000"/>
                  </a:schemeClr>
                </a:solidFill>
                <a:effectLst/>
                <a:latin typeface="ElsevierGulliver"/>
              </a:rPr>
              <a:t>EXOSOMES HYALURONIDASE</a:t>
            </a:r>
          </a:p>
        </p:txBody>
      </p:sp>
      <p:sp>
        <p:nvSpPr>
          <p:cNvPr id="21" name="CaixaDeTexto 20">
            <a:extLst>
              <a:ext uri="{FF2B5EF4-FFF2-40B4-BE49-F238E27FC236}">
                <a16:creationId xmlns:a16="http://schemas.microsoft.com/office/drawing/2014/main" id="{9E1BCAE0-D3BC-4FDD-8EF7-439E316697CB}"/>
              </a:ext>
            </a:extLst>
          </p:cNvPr>
          <p:cNvSpPr txBox="1"/>
          <p:nvPr/>
        </p:nvSpPr>
        <p:spPr>
          <a:xfrm>
            <a:off x="1456995" y="5594390"/>
            <a:ext cx="10351754" cy="646331"/>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b="0" i="0">
                <a:solidFill>
                  <a:srgbClr val="1F1F1F"/>
                </a:solidFill>
                <a:effectLst/>
                <a:latin typeface="ElsevierGulliver"/>
              </a:rPr>
              <a:t>Source: Pure natural Milk.</a:t>
            </a:r>
          </a:p>
          <a:p>
            <a:pPr marL="285750" indent="-285750">
              <a:buFont typeface="Courier New" panose="02070309020205020404" pitchFamily="49" charset="0"/>
              <a:buChar char="o"/>
            </a:pPr>
            <a:r>
              <a:rPr lang="en-US">
                <a:latin typeface="ElsevierGulliver"/>
              </a:rPr>
              <a:t>From: Separation from casein &amp; albumin proteins and the rest of milk components for purification </a:t>
            </a:r>
            <a:endParaRPr lang="en-US" b="0" i="0">
              <a:effectLst/>
              <a:latin typeface="ElsevierGulliver"/>
            </a:endParaRPr>
          </a:p>
        </p:txBody>
      </p:sp>
      <p:pic>
        <p:nvPicPr>
          <p:cNvPr id="4" name="Imagem 3">
            <a:extLst>
              <a:ext uri="{FF2B5EF4-FFF2-40B4-BE49-F238E27FC236}">
                <a16:creationId xmlns:a16="http://schemas.microsoft.com/office/drawing/2014/main" id="{E7D6C37B-81E6-4288-9997-2472476D153B}"/>
              </a:ext>
            </a:extLst>
          </p:cNvPr>
          <p:cNvPicPr>
            <a:picLocks noChangeAspect="1"/>
          </p:cNvPicPr>
          <p:nvPr/>
        </p:nvPicPr>
        <p:blipFill rotWithShape="1">
          <a:blip r:embed="rId4"/>
          <a:srcRect t="1923" b="-1"/>
          <a:stretch/>
        </p:blipFill>
        <p:spPr>
          <a:xfrm>
            <a:off x="4670011" y="2607378"/>
            <a:ext cx="6940798" cy="1981605"/>
          </a:xfrm>
          <a:prstGeom prst="rect">
            <a:avLst/>
          </a:prstGeom>
          <a:ln>
            <a:solidFill>
              <a:schemeClr val="tx1"/>
            </a:solidFill>
          </a:ln>
        </p:spPr>
      </p:pic>
    </p:spTree>
    <p:extLst>
      <p:ext uri="{BB962C8B-B14F-4D97-AF65-F5344CB8AC3E}">
        <p14:creationId xmlns:p14="http://schemas.microsoft.com/office/powerpoint/2010/main" val="2275190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dirty="0"/>
              <a:t>SKIN CARE EXOSOMES</a:t>
            </a: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853025" cy="369332"/>
          </a:xfrm>
          <a:prstGeom prst="rect">
            <a:avLst/>
          </a:prstGeom>
          <a:noFill/>
        </p:spPr>
        <p:txBody>
          <a:bodyPr wrap="none" rtlCol="0">
            <a:spAutoFit/>
          </a:bodyPr>
          <a:lstStyle/>
          <a:p>
            <a:pPr marL="285750" indent="-285750">
              <a:buFont typeface="Wingdings" panose="05000000000000000000" pitchFamily="2" charset="2"/>
              <a:buChar char="q"/>
            </a:pPr>
            <a:r>
              <a:rPr lang="pt-PT" dirty="0"/>
              <a:t>Exosomes in SKIN CARE</a:t>
            </a:r>
          </a:p>
        </p:txBody>
      </p:sp>
      <p:sp>
        <p:nvSpPr>
          <p:cNvPr id="14" name="CaixaDeTexto 13">
            <a:extLst>
              <a:ext uri="{FF2B5EF4-FFF2-40B4-BE49-F238E27FC236}">
                <a16:creationId xmlns:a16="http://schemas.microsoft.com/office/drawing/2014/main" id="{5FB03FE7-789B-479E-B17E-A74FDEFDB9F4}"/>
              </a:ext>
            </a:extLst>
          </p:cNvPr>
          <p:cNvSpPr txBox="1"/>
          <p:nvPr/>
        </p:nvSpPr>
        <p:spPr>
          <a:xfrm>
            <a:off x="383251" y="2463387"/>
            <a:ext cx="4929955" cy="369332"/>
          </a:xfrm>
          <a:prstGeom prst="rect">
            <a:avLst/>
          </a:prstGeom>
          <a:noFill/>
        </p:spPr>
        <p:txBody>
          <a:bodyPr wrap="square">
            <a:spAutoFit/>
          </a:bodyPr>
          <a:lstStyle/>
          <a:p>
            <a:pPr marL="285750" indent="-285750">
              <a:buFont typeface="Courier New" panose="02070309020205020404" pitchFamily="49" charset="0"/>
              <a:buChar char="o"/>
            </a:pPr>
            <a:r>
              <a:rPr lang="en-US" dirty="0">
                <a:solidFill>
                  <a:srgbClr val="1F1F1F"/>
                </a:solidFill>
                <a:latin typeface="ElsevierGulliver"/>
              </a:rPr>
              <a:t>SKIN CARE BIOLOGICAL FACTS</a:t>
            </a:r>
            <a:endParaRPr lang="en-US" b="0" i="0" dirty="0">
              <a:solidFill>
                <a:schemeClr val="accent1">
                  <a:lumMod val="60000"/>
                  <a:lumOff val="40000"/>
                </a:schemeClr>
              </a:solidFill>
              <a:effectLst/>
              <a:latin typeface="ElsevierGulliver"/>
            </a:endParaRPr>
          </a:p>
        </p:txBody>
      </p:sp>
      <p:sp>
        <p:nvSpPr>
          <p:cNvPr id="9" name="CaixaDeTexto 8">
            <a:extLst>
              <a:ext uri="{FF2B5EF4-FFF2-40B4-BE49-F238E27FC236}">
                <a16:creationId xmlns:a16="http://schemas.microsoft.com/office/drawing/2014/main" id="{BEBB035D-8299-4FDE-A184-4382486121F5}"/>
              </a:ext>
            </a:extLst>
          </p:cNvPr>
          <p:cNvSpPr txBox="1"/>
          <p:nvPr/>
        </p:nvSpPr>
        <p:spPr>
          <a:xfrm>
            <a:off x="471933" y="6488668"/>
            <a:ext cx="1574470" cy="246221"/>
          </a:xfrm>
          <a:prstGeom prst="rect">
            <a:avLst/>
          </a:prstGeom>
          <a:noFill/>
        </p:spPr>
        <p:txBody>
          <a:bodyPr wrap="none" rtlCol="0">
            <a:spAutoFit/>
          </a:bodyPr>
          <a:lstStyle/>
          <a:p>
            <a:r>
              <a:rPr lang="pt-PT" sz="1000" dirty="0"/>
              <a:t>DOI: </a:t>
            </a:r>
            <a:r>
              <a:rPr lang="pt-PT" sz="1000" b="0" i="0" u="sng" dirty="0">
                <a:solidFill>
                  <a:srgbClr val="205493"/>
                </a:solidFill>
                <a:effectLst/>
                <a:latin typeface="BlinkMacSystemFont"/>
                <a:hlinkClick r:id="rId3"/>
              </a:rPr>
              <a:t>10.1111/jocd.16112</a:t>
            </a:r>
            <a:r>
              <a:rPr lang="pt-PT" sz="1000" dirty="0"/>
              <a:t> </a:t>
            </a:r>
            <a:endParaRPr lang="pt-PT" sz="1000" b="0" i="0" u="sng" dirty="0">
              <a:effectLst/>
              <a:latin typeface="Source Sans Pro Web"/>
            </a:endParaRPr>
          </a:p>
        </p:txBody>
      </p:sp>
      <p:grpSp>
        <p:nvGrpSpPr>
          <p:cNvPr id="111" name="Agrupar 110">
            <a:extLst>
              <a:ext uri="{FF2B5EF4-FFF2-40B4-BE49-F238E27FC236}">
                <a16:creationId xmlns:a16="http://schemas.microsoft.com/office/drawing/2014/main" id="{4179EA8D-8A7D-451E-9165-13520FB21E0B}"/>
              </a:ext>
            </a:extLst>
          </p:cNvPr>
          <p:cNvGrpSpPr/>
          <p:nvPr/>
        </p:nvGrpSpPr>
        <p:grpSpPr>
          <a:xfrm>
            <a:off x="1060134" y="2607152"/>
            <a:ext cx="10401838" cy="4127737"/>
            <a:chOff x="1030951" y="2607152"/>
            <a:chExt cx="10401838" cy="4127737"/>
          </a:xfrm>
        </p:grpSpPr>
        <p:grpSp>
          <p:nvGrpSpPr>
            <p:cNvPr id="110" name="Agrupar 109">
              <a:extLst>
                <a:ext uri="{FF2B5EF4-FFF2-40B4-BE49-F238E27FC236}">
                  <a16:creationId xmlns:a16="http://schemas.microsoft.com/office/drawing/2014/main" id="{7F5B25FB-4B54-4FC5-8D3D-682CC85D967D}"/>
                </a:ext>
              </a:extLst>
            </p:cNvPr>
            <p:cNvGrpSpPr/>
            <p:nvPr/>
          </p:nvGrpSpPr>
          <p:grpSpPr>
            <a:xfrm>
              <a:off x="1030951" y="2607152"/>
              <a:ext cx="10401838" cy="4127737"/>
              <a:chOff x="383251" y="2603362"/>
              <a:chExt cx="10401838" cy="4127737"/>
            </a:xfrm>
          </p:grpSpPr>
          <p:sp>
            <p:nvSpPr>
              <p:cNvPr id="85" name="CaixaDeTexto 84">
                <a:extLst>
                  <a:ext uri="{FF2B5EF4-FFF2-40B4-BE49-F238E27FC236}">
                    <a16:creationId xmlns:a16="http://schemas.microsoft.com/office/drawing/2014/main" id="{999802DA-9C16-4D60-9718-FFF100A547FC}"/>
                  </a:ext>
                </a:extLst>
              </p:cNvPr>
              <p:cNvSpPr txBox="1"/>
              <p:nvPr/>
            </p:nvSpPr>
            <p:spPr>
              <a:xfrm>
                <a:off x="3849539" y="2603362"/>
                <a:ext cx="573150" cy="246221"/>
              </a:xfrm>
              <a:prstGeom prst="rect">
                <a:avLst/>
              </a:prstGeom>
              <a:noFill/>
            </p:spPr>
            <p:txBody>
              <a:bodyPr wrap="square">
                <a:spAutoFit/>
              </a:bodyPr>
              <a:lstStyle/>
              <a:p>
                <a:pPr algn="ctr"/>
                <a:r>
                  <a:rPr lang="en-GB" sz="1000" i="1" dirty="0"/>
                  <a:t>Animals</a:t>
                </a:r>
              </a:p>
            </p:txBody>
          </p:sp>
          <p:grpSp>
            <p:nvGrpSpPr>
              <p:cNvPr id="109" name="Agrupar 108">
                <a:extLst>
                  <a:ext uri="{FF2B5EF4-FFF2-40B4-BE49-F238E27FC236}">
                    <a16:creationId xmlns:a16="http://schemas.microsoft.com/office/drawing/2014/main" id="{B7232D8E-089C-4A7C-9B01-EEE61D217B6E}"/>
                  </a:ext>
                </a:extLst>
              </p:cNvPr>
              <p:cNvGrpSpPr/>
              <p:nvPr/>
            </p:nvGrpSpPr>
            <p:grpSpPr>
              <a:xfrm>
                <a:off x="383251" y="2697931"/>
                <a:ext cx="10401838" cy="4033168"/>
                <a:chOff x="383251" y="2697931"/>
                <a:chExt cx="10401838" cy="4033168"/>
              </a:xfrm>
            </p:grpSpPr>
            <p:sp>
              <p:nvSpPr>
                <p:cNvPr id="52" name="CaixaDeTexto 51">
                  <a:extLst>
                    <a:ext uri="{FF2B5EF4-FFF2-40B4-BE49-F238E27FC236}">
                      <a16:creationId xmlns:a16="http://schemas.microsoft.com/office/drawing/2014/main" id="{BC0B24B3-F3D9-4708-9EBE-9D9A52718BA9}"/>
                    </a:ext>
                  </a:extLst>
                </p:cNvPr>
                <p:cNvSpPr txBox="1"/>
                <p:nvPr/>
              </p:nvSpPr>
              <p:spPr>
                <a:xfrm>
                  <a:off x="1709573" y="5057459"/>
                  <a:ext cx="843693" cy="800219"/>
                </a:xfrm>
                <a:prstGeom prst="rect">
                  <a:avLst/>
                </a:prstGeom>
                <a:noFill/>
              </p:spPr>
              <p:txBody>
                <a:bodyPr wrap="none" rtlCol="0">
                  <a:spAutoFit/>
                </a:bodyPr>
                <a:lstStyle/>
                <a:p>
                  <a:pPr algn="ctr"/>
                  <a:r>
                    <a:rPr lang="pt-PT" i="1" dirty="0"/>
                    <a:t>In vitro </a:t>
                  </a:r>
                </a:p>
                <a:p>
                  <a:pPr algn="ctr"/>
                  <a:r>
                    <a:rPr lang="pt-PT" sz="1400" i="1" dirty="0"/>
                    <a:t>(</a:t>
                  </a:r>
                  <a:r>
                    <a:rPr lang="en-GB" sz="1400" dirty="0"/>
                    <a:t>cellular </a:t>
                  </a:r>
                </a:p>
                <a:p>
                  <a:pPr algn="ctr"/>
                  <a:r>
                    <a:rPr lang="en-GB" sz="1400" dirty="0"/>
                    <a:t>culture)</a:t>
                  </a:r>
                </a:p>
              </p:txBody>
            </p:sp>
            <p:sp>
              <p:nvSpPr>
                <p:cNvPr id="49" name="Seta: Em Ângulo Reto Para Cima 48">
                  <a:extLst>
                    <a:ext uri="{FF2B5EF4-FFF2-40B4-BE49-F238E27FC236}">
                      <a16:creationId xmlns:a16="http://schemas.microsoft.com/office/drawing/2014/main" id="{93B814CF-1A89-4647-B389-6633C0F7CA95}"/>
                    </a:ext>
                  </a:extLst>
                </p:cNvPr>
                <p:cNvSpPr/>
                <p:nvPr/>
              </p:nvSpPr>
              <p:spPr>
                <a:xfrm rot="5400000">
                  <a:off x="1094520" y="4710850"/>
                  <a:ext cx="584777" cy="703379"/>
                </a:xfrm>
                <a:prstGeom prst="bentUpArrow">
                  <a:avLst>
                    <a:gd name="adj1" fmla="val 13837"/>
                    <a:gd name="adj2" fmla="val 17425"/>
                    <a:gd name="adj3" fmla="val 273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50" name="Seta: Em Ângulo Reto Para Cima 49">
                  <a:extLst>
                    <a:ext uri="{FF2B5EF4-FFF2-40B4-BE49-F238E27FC236}">
                      <a16:creationId xmlns:a16="http://schemas.microsoft.com/office/drawing/2014/main" id="{4E3FC1AF-F7EB-4C3D-AC9E-E42FCF684E80}"/>
                    </a:ext>
                  </a:extLst>
                </p:cNvPr>
                <p:cNvSpPr/>
                <p:nvPr/>
              </p:nvSpPr>
              <p:spPr>
                <a:xfrm rot="5400000" flipH="1">
                  <a:off x="1088816" y="3044889"/>
                  <a:ext cx="584777" cy="714787"/>
                </a:xfrm>
                <a:prstGeom prst="bentUpArrow">
                  <a:avLst>
                    <a:gd name="adj1" fmla="val 13837"/>
                    <a:gd name="adj2" fmla="val 17425"/>
                    <a:gd name="adj3" fmla="val 273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3" name="Imagem 52">
                  <a:extLst>
                    <a:ext uri="{FF2B5EF4-FFF2-40B4-BE49-F238E27FC236}">
                      <a16:creationId xmlns:a16="http://schemas.microsoft.com/office/drawing/2014/main" id="{B0FC8031-2C17-4E5B-9827-98BDBABF397C}"/>
                    </a:ext>
                  </a:extLst>
                </p:cNvPr>
                <p:cNvPicPr>
                  <a:picLocks noChangeAspect="1"/>
                </p:cNvPicPr>
                <p:nvPr/>
              </p:nvPicPr>
              <p:blipFill>
                <a:blip r:embed="rId4"/>
                <a:stretch>
                  <a:fillRect/>
                </a:stretch>
              </p:blipFill>
              <p:spPr>
                <a:xfrm rot="1354516">
                  <a:off x="681620" y="3702130"/>
                  <a:ext cx="707197" cy="749873"/>
                </a:xfrm>
                <a:prstGeom prst="rect">
                  <a:avLst/>
                </a:prstGeom>
              </p:spPr>
            </p:pic>
            <p:sp>
              <p:nvSpPr>
                <p:cNvPr id="54" name="CaixaDeTexto 53">
                  <a:extLst>
                    <a:ext uri="{FF2B5EF4-FFF2-40B4-BE49-F238E27FC236}">
                      <a16:creationId xmlns:a16="http://schemas.microsoft.com/office/drawing/2014/main" id="{735D916D-7F85-4BA0-8EB5-989D1025DEB1}"/>
                    </a:ext>
                  </a:extLst>
                </p:cNvPr>
                <p:cNvSpPr txBox="1"/>
                <p:nvPr/>
              </p:nvSpPr>
              <p:spPr>
                <a:xfrm>
                  <a:off x="383251" y="4385436"/>
                  <a:ext cx="1281120" cy="307777"/>
                </a:xfrm>
                <a:prstGeom prst="rect">
                  <a:avLst/>
                </a:prstGeom>
                <a:noFill/>
              </p:spPr>
              <p:txBody>
                <a:bodyPr wrap="none" rtlCol="0">
                  <a:spAutoFit/>
                </a:bodyPr>
                <a:lstStyle/>
                <a:p>
                  <a:r>
                    <a:rPr lang="en-GB" sz="1400" dirty="0">
                      <a:solidFill>
                        <a:srgbClr val="002060"/>
                      </a:solidFill>
                    </a:rPr>
                    <a:t>Milk Exosomes</a:t>
                  </a:r>
                </a:p>
              </p:txBody>
            </p:sp>
            <p:sp>
              <p:nvSpPr>
                <p:cNvPr id="51" name="CaixaDeTexto 50">
                  <a:extLst>
                    <a:ext uri="{FF2B5EF4-FFF2-40B4-BE49-F238E27FC236}">
                      <a16:creationId xmlns:a16="http://schemas.microsoft.com/office/drawing/2014/main" id="{30619570-BE48-4D3F-9A41-99E385CB717A}"/>
                    </a:ext>
                  </a:extLst>
                </p:cNvPr>
                <p:cNvSpPr txBox="1"/>
                <p:nvPr/>
              </p:nvSpPr>
              <p:spPr>
                <a:xfrm>
                  <a:off x="1696423" y="2975153"/>
                  <a:ext cx="734496" cy="369332"/>
                </a:xfrm>
                <a:prstGeom prst="rect">
                  <a:avLst/>
                </a:prstGeom>
                <a:noFill/>
              </p:spPr>
              <p:txBody>
                <a:bodyPr wrap="none" rtlCol="0">
                  <a:spAutoFit/>
                </a:bodyPr>
                <a:lstStyle/>
                <a:p>
                  <a:r>
                    <a:rPr lang="pt-PT" i="1" dirty="0"/>
                    <a:t>In vivo</a:t>
                  </a:r>
                  <a:endParaRPr lang="pt-PT" dirty="0"/>
                </a:p>
              </p:txBody>
            </p:sp>
            <p:sp>
              <p:nvSpPr>
                <p:cNvPr id="55" name="CaixaDeTexto 54">
                  <a:extLst>
                    <a:ext uri="{FF2B5EF4-FFF2-40B4-BE49-F238E27FC236}">
                      <a16:creationId xmlns:a16="http://schemas.microsoft.com/office/drawing/2014/main" id="{FD983D58-6F72-4D19-9E3F-7E99FFA762F5}"/>
                    </a:ext>
                  </a:extLst>
                </p:cNvPr>
                <p:cNvSpPr txBox="1"/>
                <p:nvPr/>
              </p:nvSpPr>
              <p:spPr>
                <a:xfrm>
                  <a:off x="2810939" y="4528212"/>
                  <a:ext cx="1185389" cy="307777"/>
                </a:xfrm>
                <a:prstGeom prst="rect">
                  <a:avLst/>
                </a:prstGeom>
                <a:noFill/>
              </p:spPr>
              <p:txBody>
                <a:bodyPr wrap="none" rtlCol="0">
                  <a:spAutoFit/>
                </a:bodyPr>
                <a:lstStyle/>
                <a:p>
                  <a:r>
                    <a:rPr lang="en-GB" sz="1400" dirty="0">
                      <a:solidFill>
                        <a:srgbClr val="002060"/>
                      </a:solidFill>
                    </a:rPr>
                    <a:t>Keratinocytes</a:t>
                  </a:r>
                </a:p>
              </p:txBody>
            </p:sp>
            <p:sp>
              <p:nvSpPr>
                <p:cNvPr id="56" name="CaixaDeTexto 55">
                  <a:extLst>
                    <a:ext uri="{FF2B5EF4-FFF2-40B4-BE49-F238E27FC236}">
                      <a16:creationId xmlns:a16="http://schemas.microsoft.com/office/drawing/2014/main" id="{5646759B-FAEC-40FA-BF32-B82F214455D3}"/>
                    </a:ext>
                  </a:extLst>
                </p:cNvPr>
                <p:cNvSpPr txBox="1"/>
                <p:nvPr/>
              </p:nvSpPr>
              <p:spPr>
                <a:xfrm>
                  <a:off x="2809289" y="5794151"/>
                  <a:ext cx="899926" cy="307777"/>
                </a:xfrm>
                <a:prstGeom prst="rect">
                  <a:avLst/>
                </a:prstGeom>
                <a:noFill/>
              </p:spPr>
              <p:txBody>
                <a:bodyPr wrap="none" rtlCol="0">
                  <a:spAutoFit/>
                </a:bodyPr>
                <a:lstStyle/>
                <a:p>
                  <a:r>
                    <a:rPr lang="en-GB" sz="1400" dirty="0">
                      <a:solidFill>
                        <a:srgbClr val="002060"/>
                      </a:solidFill>
                    </a:rPr>
                    <a:t>Fibroblast</a:t>
                  </a:r>
                </a:p>
              </p:txBody>
            </p:sp>
            <p:cxnSp>
              <p:nvCxnSpPr>
                <p:cNvPr id="58" name="Conexão: Ângulo Reto 57">
                  <a:extLst>
                    <a:ext uri="{FF2B5EF4-FFF2-40B4-BE49-F238E27FC236}">
                      <a16:creationId xmlns:a16="http://schemas.microsoft.com/office/drawing/2014/main" id="{B3CF6B84-8AAF-4E3C-BBFC-71DE0DE235E9}"/>
                    </a:ext>
                  </a:extLst>
                </p:cNvPr>
                <p:cNvCxnSpPr>
                  <a:cxnSpLocks/>
                  <a:endCxn id="55" idx="1"/>
                </p:cNvCxnSpPr>
                <p:nvPr/>
              </p:nvCxnSpPr>
              <p:spPr>
                <a:xfrm flipV="1">
                  <a:off x="2531808" y="4682101"/>
                  <a:ext cx="279131" cy="6125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Conexão: Ângulo Reto 59">
                  <a:extLst>
                    <a:ext uri="{FF2B5EF4-FFF2-40B4-BE49-F238E27FC236}">
                      <a16:creationId xmlns:a16="http://schemas.microsoft.com/office/drawing/2014/main" id="{00C0E238-2726-472C-B229-4504258E3DA0}"/>
                    </a:ext>
                  </a:extLst>
                </p:cNvPr>
                <p:cNvCxnSpPr>
                  <a:cxnSpLocks/>
                  <a:endCxn id="56" idx="1"/>
                </p:cNvCxnSpPr>
                <p:nvPr/>
              </p:nvCxnSpPr>
              <p:spPr>
                <a:xfrm>
                  <a:off x="2531808" y="5294677"/>
                  <a:ext cx="277481" cy="65336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CaixaDeTexto 18">
                  <a:extLst>
                    <a:ext uri="{FF2B5EF4-FFF2-40B4-BE49-F238E27FC236}">
                      <a16:creationId xmlns:a16="http://schemas.microsoft.com/office/drawing/2014/main" id="{8994BE0D-ABA5-4DB0-8D03-BD5C68663CED}"/>
                    </a:ext>
                  </a:extLst>
                </p:cNvPr>
                <p:cNvSpPr txBox="1"/>
                <p:nvPr/>
              </p:nvSpPr>
              <p:spPr>
                <a:xfrm>
                  <a:off x="2795884" y="2896904"/>
                  <a:ext cx="963597" cy="523220"/>
                </a:xfrm>
                <a:prstGeom prst="rect">
                  <a:avLst/>
                </a:prstGeom>
                <a:noFill/>
              </p:spPr>
              <p:txBody>
                <a:bodyPr wrap="none" rtlCol="0">
                  <a:spAutoFit/>
                </a:bodyPr>
                <a:lstStyle/>
                <a:p>
                  <a:pPr algn="ctr"/>
                  <a:r>
                    <a:rPr lang="en-GB" sz="1400" dirty="0">
                      <a:solidFill>
                        <a:srgbClr val="002060"/>
                      </a:solidFill>
                    </a:rPr>
                    <a:t>Topical </a:t>
                  </a:r>
                </a:p>
                <a:p>
                  <a:pPr algn="ctr"/>
                  <a:r>
                    <a:rPr lang="en-GB" sz="1400" dirty="0">
                      <a:solidFill>
                        <a:srgbClr val="002060"/>
                      </a:solidFill>
                    </a:rPr>
                    <a:t>application</a:t>
                  </a:r>
                </a:p>
              </p:txBody>
            </p:sp>
            <p:cxnSp>
              <p:nvCxnSpPr>
                <p:cNvPr id="4" name="Conexão reta unidirecional 3">
                  <a:extLst>
                    <a:ext uri="{FF2B5EF4-FFF2-40B4-BE49-F238E27FC236}">
                      <a16:creationId xmlns:a16="http://schemas.microsoft.com/office/drawing/2014/main" id="{7CA4A8DB-E937-4DF0-9A86-015DC3728EC3}"/>
                    </a:ext>
                  </a:extLst>
                </p:cNvPr>
                <p:cNvCxnSpPr>
                  <a:cxnSpLocks/>
                  <a:stCxn id="51" idx="3"/>
                  <a:endCxn id="19" idx="1"/>
                </p:cNvCxnSpPr>
                <p:nvPr/>
              </p:nvCxnSpPr>
              <p:spPr>
                <a:xfrm flipV="1">
                  <a:off x="2430919" y="3158514"/>
                  <a:ext cx="364965" cy="13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CaixaDeTexto 23">
                  <a:extLst>
                    <a:ext uri="{FF2B5EF4-FFF2-40B4-BE49-F238E27FC236}">
                      <a16:creationId xmlns:a16="http://schemas.microsoft.com/office/drawing/2014/main" id="{F81B58E6-D18B-461F-AB04-5AACC48C5675}"/>
                    </a:ext>
                  </a:extLst>
                </p:cNvPr>
                <p:cNvSpPr txBox="1"/>
                <p:nvPr/>
              </p:nvSpPr>
              <p:spPr>
                <a:xfrm>
                  <a:off x="4866891" y="3862731"/>
                  <a:ext cx="1259635" cy="400110"/>
                </a:xfrm>
                <a:prstGeom prst="rect">
                  <a:avLst/>
                </a:prstGeom>
                <a:noFill/>
                <a:ln>
                  <a:solidFill>
                    <a:schemeClr val="accent1">
                      <a:lumMod val="60000"/>
                      <a:lumOff val="40000"/>
                    </a:schemeClr>
                  </a:solidFill>
                </a:ln>
              </p:spPr>
              <p:txBody>
                <a:bodyPr wrap="square">
                  <a:spAutoFit/>
                </a:bodyPr>
                <a:lstStyle/>
                <a:p>
                  <a:r>
                    <a:rPr lang="en-US" sz="1000" dirty="0"/>
                    <a:t>31 female</a:t>
                  </a:r>
                </a:p>
                <a:p>
                  <a:r>
                    <a:rPr lang="en-US" sz="1000" dirty="0"/>
                    <a:t>Twice daily (28 days)</a:t>
                  </a:r>
                  <a:endParaRPr lang="pt-PT" sz="1000" dirty="0"/>
                </a:p>
              </p:txBody>
            </p:sp>
            <p:sp>
              <p:nvSpPr>
                <p:cNvPr id="26" name="CaixaDeTexto 25">
                  <a:extLst>
                    <a:ext uri="{FF2B5EF4-FFF2-40B4-BE49-F238E27FC236}">
                      <a16:creationId xmlns:a16="http://schemas.microsoft.com/office/drawing/2014/main" id="{5DA95A70-69E3-49C4-B1C5-9CA06DE3E1B1}"/>
                    </a:ext>
                  </a:extLst>
                </p:cNvPr>
                <p:cNvSpPr txBox="1"/>
                <p:nvPr/>
              </p:nvSpPr>
              <p:spPr>
                <a:xfrm>
                  <a:off x="2766837" y="5123447"/>
                  <a:ext cx="1592698" cy="400110"/>
                </a:xfrm>
                <a:prstGeom prst="rect">
                  <a:avLst/>
                </a:prstGeom>
                <a:noFill/>
                <a:ln>
                  <a:solidFill>
                    <a:schemeClr val="accent1">
                      <a:lumMod val="60000"/>
                      <a:lumOff val="40000"/>
                    </a:schemeClr>
                  </a:solidFill>
                </a:ln>
              </p:spPr>
              <p:txBody>
                <a:bodyPr wrap="square">
                  <a:spAutoFit/>
                </a:bodyPr>
                <a:lstStyle/>
                <a:p>
                  <a:r>
                    <a:rPr lang="en-GB" sz="1200" i="1" dirty="0"/>
                    <a:t>Gene expression studies</a:t>
                  </a:r>
                </a:p>
                <a:p>
                  <a:r>
                    <a:rPr lang="en-GB" sz="800" dirty="0"/>
                    <a:t>(qPCR  &amp; western blotting)</a:t>
                  </a:r>
                </a:p>
              </p:txBody>
            </p:sp>
            <p:sp>
              <p:nvSpPr>
                <p:cNvPr id="27" name="CaixaDeTexto 26">
                  <a:extLst>
                    <a:ext uri="{FF2B5EF4-FFF2-40B4-BE49-F238E27FC236}">
                      <a16:creationId xmlns:a16="http://schemas.microsoft.com/office/drawing/2014/main" id="{49B7502E-81F8-4E38-AD46-0ECCDD12D795}"/>
                    </a:ext>
                  </a:extLst>
                </p:cNvPr>
                <p:cNvSpPr txBox="1"/>
                <p:nvPr/>
              </p:nvSpPr>
              <p:spPr>
                <a:xfrm>
                  <a:off x="2875040" y="6005358"/>
                  <a:ext cx="768423" cy="276999"/>
                </a:xfrm>
                <a:prstGeom prst="rect">
                  <a:avLst/>
                </a:prstGeom>
                <a:noFill/>
              </p:spPr>
              <p:txBody>
                <a:bodyPr wrap="square">
                  <a:spAutoFit/>
                </a:bodyPr>
                <a:lstStyle/>
                <a:p>
                  <a:r>
                    <a:rPr lang="en-US" sz="1200" dirty="0"/>
                    <a:t>(</a:t>
                  </a:r>
                  <a:r>
                    <a:rPr lang="en-US" sz="1200" dirty="0">
                      <a:solidFill>
                        <a:srgbClr val="FF0000"/>
                      </a:solidFill>
                    </a:rPr>
                    <a:t>Dermis</a:t>
                  </a:r>
                  <a:r>
                    <a:rPr lang="en-US" sz="1200" dirty="0"/>
                    <a:t>)</a:t>
                  </a:r>
                </a:p>
              </p:txBody>
            </p:sp>
            <p:sp>
              <p:nvSpPr>
                <p:cNvPr id="28" name="CaixaDeTexto 27">
                  <a:extLst>
                    <a:ext uri="{FF2B5EF4-FFF2-40B4-BE49-F238E27FC236}">
                      <a16:creationId xmlns:a16="http://schemas.microsoft.com/office/drawing/2014/main" id="{89C783BA-1FE9-4AB5-A314-4B3233EF23B5}"/>
                    </a:ext>
                  </a:extLst>
                </p:cNvPr>
                <p:cNvSpPr txBox="1"/>
                <p:nvPr/>
              </p:nvSpPr>
              <p:spPr>
                <a:xfrm>
                  <a:off x="2908653" y="4752769"/>
                  <a:ext cx="989960" cy="276999"/>
                </a:xfrm>
                <a:prstGeom prst="rect">
                  <a:avLst/>
                </a:prstGeom>
                <a:noFill/>
              </p:spPr>
              <p:txBody>
                <a:bodyPr wrap="square">
                  <a:spAutoFit/>
                </a:bodyPr>
                <a:lstStyle/>
                <a:p>
                  <a:pPr algn="ctr"/>
                  <a:r>
                    <a:rPr lang="en-US" sz="1200" dirty="0"/>
                    <a:t>(</a:t>
                  </a:r>
                  <a:r>
                    <a:rPr lang="en-US" sz="1200" dirty="0">
                      <a:solidFill>
                        <a:srgbClr val="FF0000"/>
                      </a:solidFill>
                    </a:rPr>
                    <a:t>Epidermis</a:t>
                  </a:r>
                  <a:r>
                    <a:rPr lang="en-US" sz="1200" dirty="0"/>
                    <a:t>)</a:t>
                  </a:r>
                </a:p>
              </p:txBody>
            </p:sp>
            <p:sp>
              <p:nvSpPr>
                <p:cNvPr id="46" name="CaixaDeTexto 45">
                  <a:extLst>
                    <a:ext uri="{FF2B5EF4-FFF2-40B4-BE49-F238E27FC236}">
                      <a16:creationId xmlns:a16="http://schemas.microsoft.com/office/drawing/2014/main" id="{B57ABA7D-FA4A-4448-9B5A-75C3549FF146}"/>
                    </a:ext>
                  </a:extLst>
                </p:cNvPr>
                <p:cNvSpPr txBox="1"/>
                <p:nvPr/>
              </p:nvSpPr>
              <p:spPr>
                <a:xfrm>
                  <a:off x="1795170" y="6454100"/>
                  <a:ext cx="1165353" cy="276999"/>
                </a:xfrm>
                <a:prstGeom prst="rect">
                  <a:avLst/>
                </a:prstGeom>
                <a:noFill/>
              </p:spPr>
              <p:txBody>
                <a:bodyPr wrap="square">
                  <a:spAutoFit/>
                </a:bodyPr>
                <a:lstStyle/>
                <a:p>
                  <a:r>
                    <a:rPr lang="pt-PT" sz="1200" dirty="0"/>
                    <a:t>= </a:t>
                  </a:r>
                  <a:r>
                    <a:rPr lang="en-US" sz="1200" dirty="0">
                      <a:solidFill>
                        <a:srgbClr val="FF0000"/>
                      </a:solidFill>
                    </a:rPr>
                    <a:t>Upregulation</a:t>
                  </a:r>
                </a:p>
              </p:txBody>
            </p:sp>
            <p:cxnSp>
              <p:nvCxnSpPr>
                <p:cNvPr id="65" name="Conexão reta unidirecional 64">
                  <a:extLst>
                    <a:ext uri="{FF2B5EF4-FFF2-40B4-BE49-F238E27FC236}">
                      <a16:creationId xmlns:a16="http://schemas.microsoft.com/office/drawing/2014/main" id="{90341397-0FD4-48A7-A9BC-566CEA1EC7B6}"/>
                    </a:ext>
                  </a:extLst>
                </p:cNvPr>
                <p:cNvCxnSpPr/>
                <p:nvPr/>
              </p:nvCxnSpPr>
              <p:spPr>
                <a:xfrm flipV="1">
                  <a:off x="1813458" y="6461851"/>
                  <a:ext cx="0" cy="209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Seta: Para a Direita 12">
                  <a:extLst>
                    <a:ext uri="{FF2B5EF4-FFF2-40B4-BE49-F238E27FC236}">
                      <a16:creationId xmlns:a16="http://schemas.microsoft.com/office/drawing/2014/main" id="{4765EE2F-0436-4123-B977-5AFF400AD89F}"/>
                    </a:ext>
                  </a:extLst>
                </p:cNvPr>
                <p:cNvSpPr/>
                <p:nvPr/>
              </p:nvSpPr>
              <p:spPr>
                <a:xfrm>
                  <a:off x="4070237" y="4637469"/>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1" name="CaixaDeTexto 30">
                  <a:extLst>
                    <a:ext uri="{FF2B5EF4-FFF2-40B4-BE49-F238E27FC236}">
                      <a16:creationId xmlns:a16="http://schemas.microsoft.com/office/drawing/2014/main" id="{2F6EB8F1-1808-4E4F-8DE2-8D59302AF33A}"/>
                    </a:ext>
                  </a:extLst>
                </p:cNvPr>
                <p:cNvSpPr txBox="1"/>
                <p:nvPr/>
              </p:nvSpPr>
              <p:spPr>
                <a:xfrm>
                  <a:off x="6585211" y="4558737"/>
                  <a:ext cx="1687017" cy="276999"/>
                </a:xfrm>
                <a:prstGeom prst="rect">
                  <a:avLst/>
                </a:prstGeom>
                <a:solidFill>
                  <a:schemeClr val="accent5">
                    <a:lumMod val="20000"/>
                    <a:lumOff val="80000"/>
                  </a:schemeClr>
                </a:solidFill>
                <a:ln>
                  <a:solidFill>
                    <a:schemeClr val="tx1"/>
                  </a:solidFill>
                </a:ln>
              </p:spPr>
              <p:txBody>
                <a:bodyPr wrap="square">
                  <a:spAutoFit/>
                </a:bodyPr>
                <a:lstStyle/>
                <a:p>
                  <a:r>
                    <a:rPr lang="en-US" sz="1200" dirty="0">
                      <a:solidFill>
                        <a:srgbClr val="1F1F1F"/>
                      </a:solidFill>
                      <a:latin typeface="ElsevierGulliver"/>
                    </a:rPr>
                    <a:t>SKIN MOISTURIZATION</a:t>
                  </a:r>
                  <a:endParaRPr lang="en-US" sz="1200" b="0" i="0" dirty="0">
                    <a:solidFill>
                      <a:srgbClr val="1F1F1F"/>
                    </a:solidFill>
                    <a:effectLst/>
                    <a:latin typeface="ElsevierGulliver"/>
                  </a:endParaRPr>
                </a:p>
              </p:txBody>
            </p:sp>
            <p:cxnSp>
              <p:nvCxnSpPr>
                <p:cNvPr id="16" name="Conexão reta unidirecional 15">
                  <a:extLst>
                    <a:ext uri="{FF2B5EF4-FFF2-40B4-BE49-F238E27FC236}">
                      <a16:creationId xmlns:a16="http://schemas.microsoft.com/office/drawing/2014/main" id="{E2DAF5CD-E4C1-4E19-940A-A5D9E8633812}"/>
                    </a:ext>
                  </a:extLst>
                </p:cNvPr>
                <p:cNvCxnSpPr/>
                <p:nvPr/>
              </p:nvCxnSpPr>
              <p:spPr>
                <a:xfrm flipV="1">
                  <a:off x="4686164" y="4367955"/>
                  <a:ext cx="0" cy="209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CaixaDeTexto 34">
                  <a:extLst>
                    <a:ext uri="{FF2B5EF4-FFF2-40B4-BE49-F238E27FC236}">
                      <a16:creationId xmlns:a16="http://schemas.microsoft.com/office/drawing/2014/main" id="{39CA9899-673E-41EE-B86A-286676CD2497}"/>
                    </a:ext>
                  </a:extLst>
                </p:cNvPr>
                <p:cNvSpPr txBox="1"/>
                <p:nvPr/>
              </p:nvSpPr>
              <p:spPr>
                <a:xfrm>
                  <a:off x="4732971" y="4351014"/>
                  <a:ext cx="1476529" cy="246221"/>
                </a:xfrm>
                <a:prstGeom prst="rect">
                  <a:avLst/>
                </a:prstGeom>
                <a:noFill/>
              </p:spPr>
              <p:txBody>
                <a:bodyPr wrap="square">
                  <a:spAutoFit/>
                </a:bodyPr>
                <a:lstStyle/>
                <a:p>
                  <a:r>
                    <a:rPr lang="en-GB" sz="1000" dirty="0"/>
                    <a:t>Aquaporin 3 (AQP3</a:t>
                  </a:r>
                  <a:r>
                    <a:rPr lang="pt-PT" sz="1000" dirty="0"/>
                    <a:t>)</a:t>
                  </a:r>
                </a:p>
              </p:txBody>
            </p:sp>
            <p:cxnSp>
              <p:nvCxnSpPr>
                <p:cNvPr id="36" name="Conexão reta unidirecional 35">
                  <a:extLst>
                    <a:ext uri="{FF2B5EF4-FFF2-40B4-BE49-F238E27FC236}">
                      <a16:creationId xmlns:a16="http://schemas.microsoft.com/office/drawing/2014/main" id="{21504B95-42F2-40EE-8D48-1C53CC683011}"/>
                    </a:ext>
                  </a:extLst>
                </p:cNvPr>
                <p:cNvCxnSpPr/>
                <p:nvPr/>
              </p:nvCxnSpPr>
              <p:spPr>
                <a:xfrm flipV="1">
                  <a:off x="4686164" y="4613072"/>
                  <a:ext cx="0" cy="209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CaixaDeTexto 41">
                  <a:extLst>
                    <a:ext uri="{FF2B5EF4-FFF2-40B4-BE49-F238E27FC236}">
                      <a16:creationId xmlns:a16="http://schemas.microsoft.com/office/drawing/2014/main" id="{FF76C406-A98C-43D2-B2FD-6F69A31205ED}"/>
                    </a:ext>
                  </a:extLst>
                </p:cNvPr>
                <p:cNvSpPr txBox="1"/>
                <p:nvPr/>
              </p:nvSpPr>
              <p:spPr>
                <a:xfrm>
                  <a:off x="4732971" y="4809890"/>
                  <a:ext cx="1365627"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PT" sz="1000" b="0" i="0" u="none" strike="noStrike" kern="1200" cap="none" spc="0" normalizeH="0" baseline="0" noProof="0" dirty="0">
                      <a:ln>
                        <a:noFill/>
                      </a:ln>
                      <a:solidFill>
                        <a:prstClr val="black"/>
                      </a:solidFill>
                      <a:effectLst/>
                      <a:uLnTx/>
                      <a:uFillTx/>
                      <a:latin typeface="Gill Sans MT" panose="020B0502020104020203"/>
                      <a:ea typeface="+mn-ea"/>
                      <a:cs typeface="+mn-cs"/>
                    </a:rPr>
                    <a:t>CD44 (</a:t>
                  </a:r>
                  <a:r>
                    <a:rPr kumimoji="0" lang="en-GB" sz="1000" b="0" i="0" u="none" strike="noStrike" kern="1200" cap="none" spc="0" normalizeH="0" baseline="0" dirty="0">
                      <a:ln>
                        <a:noFill/>
                      </a:ln>
                      <a:solidFill>
                        <a:prstClr val="black"/>
                      </a:solidFill>
                      <a:effectLst/>
                      <a:uLnTx/>
                      <a:uFillTx/>
                      <a:latin typeface="Gill Sans MT" panose="020B0502020104020203"/>
                      <a:ea typeface="+mn-ea"/>
                      <a:cs typeface="+mn-cs"/>
                    </a:rPr>
                    <a:t>HA receptor</a:t>
                  </a:r>
                  <a:r>
                    <a:rPr kumimoji="0" lang="pt-PT" sz="1000" b="0" i="0" u="none" strike="noStrike" kern="1200" cap="none" spc="0" normalizeH="0" baseline="0" noProof="0" dirty="0">
                      <a:ln>
                        <a:noFill/>
                      </a:ln>
                      <a:solidFill>
                        <a:prstClr val="black"/>
                      </a:solidFill>
                      <a:effectLst/>
                      <a:uLnTx/>
                      <a:uFillTx/>
                      <a:latin typeface="Gill Sans MT" panose="020B0502020104020203"/>
                      <a:ea typeface="+mn-ea"/>
                      <a:cs typeface="+mn-cs"/>
                    </a:rPr>
                    <a:t>)</a:t>
                  </a:r>
                </a:p>
              </p:txBody>
            </p:sp>
            <p:cxnSp>
              <p:nvCxnSpPr>
                <p:cNvPr id="43" name="Conexão reta unidirecional 42">
                  <a:extLst>
                    <a:ext uri="{FF2B5EF4-FFF2-40B4-BE49-F238E27FC236}">
                      <a16:creationId xmlns:a16="http://schemas.microsoft.com/office/drawing/2014/main" id="{F3B15C2E-5461-4B01-9184-43465B6DDCF9}"/>
                    </a:ext>
                  </a:extLst>
                </p:cNvPr>
                <p:cNvCxnSpPr/>
                <p:nvPr/>
              </p:nvCxnSpPr>
              <p:spPr>
                <a:xfrm flipV="1">
                  <a:off x="4686164" y="4829620"/>
                  <a:ext cx="0" cy="209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CaixaDeTexto 43">
                  <a:extLst>
                    <a:ext uri="{FF2B5EF4-FFF2-40B4-BE49-F238E27FC236}">
                      <a16:creationId xmlns:a16="http://schemas.microsoft.com/office/drawing/2014/main" id="{816AEECF-DE24-4D95-AD2A-E98181CE3B52}"/>
                    </a:ext>
                  </a:extLst>
                </p:cNvPr>
                <p:cNvSpPr txBox="1"/>
                <p:nvPr/>
              </p:nvSpPr>
              <p:spPr>
                <a:xfrm>
                  <a:off x="4723554" y="4577020"/>
                  <a:ext cx="1193115" cy="246221"/>
                </a:xfrm>
                <a:prstGeom prst="rect">
                  <a:avLst/>
                </a:prstGeom>
                <a:noFill/>
              </p:spPr>
              <p:txBody>
                <a:bodyPr wrap="square">
                  <a:spAutoFit/>
                </a:bodyPr>
                <a:lstStyle/>
                <a:p>
                  <a:r>
                    <a:rPr lang="en-GB" sz="1000" dirty="0"/>
                    <a:t>filaggrin (FLG</a:t>
                  </a:r>
                  <a:r>
                    <a:rPr lang="pt-PT" sz="1000" dirty="0"/>
                    <a:t>)</a:t>
                  </a:r>
                </a:p>
              </p:txBody>
            </p:sp>
            <p:sp>
              <p:nvSpPr>
                <p:cNvPr id="23" name="Chaveta à esquerda 22">
                  <a:extLst>
                    <a:ext uri="{FF2B5EF4-FFF2-40B4-BE49-F238E27FC236}">
                      <a16:creationId xmlns:a16="http://schemas.microsoft.com/office/drawing/2014/main" id="{E756BAC5-B2CF-47A0-A939-7A892E9B30EF}"/>
                    </a:ext>
                  </a:extLst>
                </p:cNvPr>
                <p:cNvSpPr/>
                <p:nvPr/>
              </p:nvSpPr>
              <p:spPr>
                <a:xfrm>
                  <a:off x="4551064" y="4382641"/>
                  <a:ext cx="59769" cy="6907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sp>
              <p:nvSpPr>
                <p:cNvPr id="25" name="Chaveta à direita 24">
                  <a:extLst>
                    <a:ext uri="{FF2B5EF4-FFF2-40B4-BE49-F238E27FC236}">
                      <a16:creationId xmlns:a16="http://schemas.microsoft.com/office/drawing/2014/main" id="{25ED01D0-6F63-4134-85B0-314C88C731F1}"/>
                    </a:ext>
                  </a:extLst>
                </p:cNvPr>
                <p:cNvSpPr/>
                <p:nvPr/>
              </p:nvSpPr>
              <p:spPr>
                <a:xfrm>
                  <a:off x="5899325" y="4346866"/>
                  <a:ext cx="130065" cy="748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dirty="0"/>
                </a:p>
              </p:txBody>
            </p:sp>
            <p:sp>
              <p:nvSpPr>
                <p:cNvPr id="69" name="Seta: Para a Direita 68">
                  <a:extLst>
                    <a:ext uri="{FF2B5EF4-FFF2-40B4-BE49-F238E27FC236}">
                      <a16:creationId xmlns:a16="http://schemas.microsoft.com/office/drawing/2014/main" id="{40ACFDB4-708B-4DA1-B9D1-26BD55CB7489}"/>
                    </a:ext>
                  </a:extLst>
                </p:cNvPr>
                <p:cNvSpPr/>
                <p:nvPr/>
              </p:nvSpPr>
              <p:spPr>
                <a:xfrm>
                  <a:off x="6125141" y="4659327"/>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1" name="CaixaDeTexto 60">
                  <a:extLst>
                    <a:ext uri="{FF2B5EF4-FFF2-40B4-BE49-F238E27FC236}">
                      <a16:creationId xmlns:a16="http://schemas.microsoft.com/office/drawing/2014/main" id="{4642BA94-360E-49D0-B9D2-8E325176E63B}"/>
                    </a:ext>
                  </a:extLst>
                </p:cNvPr>
                <p:cNvSpPr txBox="1"/>
                <p:nvPr/>
              </p:nvSpPr>
              <p:spPr>
                <a:xfrm>
                  <a:off x="5943618" y="5747548"/>
                  <a:ext cx="1687016" cy="276999"/>
                </a:xfrm>
                <a:prstGeom prst="rect">
                  <a:avLst/>
                </a:prstGeom>
                <a:solidFill>
                  <a:schemeClr val="accent5">
                    <a:lumMod val="20000"/>
                    <a:lumOff val="80000"/>
                  </a:schemeClr>
                </a:solidFill>
                <a:ln>
                  <a:solidFill>
                    <a:schemeClr val="tx1"/>
                  </a:solidFill>
                </a:ln>
              </p:spPr>
              <p:txBody>
                <a:bodyPr wrap="square">
                  <a:spAutoFit/>
                </a:bodyPr>
                <a:lstStyle/>
                <a:p>
                  <a:r>
                    <a:rPr lang="en-US" sz="1200" dirty="0">
                      <a:solidFill>
                        <a:srgbClr val="1F1F1F"/>
                      </a:solidFill>
                      <a:latin typeface="ElsevierGulliver"/>
                    </a:rPr>
                    <a:t>SKIN MOISTURIZATION</a:t>
                  </a:r>
                  <a:endParaRPr lang="en-US" sz="1200" b="0" i="0" dirty="0">
                    <a:solidFill>
                      <a:srgbClr val="1F1F1F"/>
                    </a:solidFill>
                    <a:effectLst/>
                    <a:latin typeface="ElsevierGulliver"/>
                  </a:endParaRPr>
                </a:p>
              </p:txBody>
            </p:sp>
            <p:sp>
              <p:nvSpPr>
                <p:cNvPr id="67" name="CaixaDeTexto 66">
                  <a:extLst>
                    <a:ext uri="{FF2B5EF4-FFF2-40B4-BE49-F238E27FC236}">
                      <a16:creationId xmlns:a16="http://schemas.microsoft.com/office/drawing/2014/main" id="{2BD8433A-029B-4B91-A257-79A3D74796C5}"/>
                    </a:ext>
                  </a:extLst>
                </p:cNvPr>
                <p:cNvSpPr txBox="1"/>
                <p:nvPr/>
              </p:nvSpPr>
              <p:spPr>
                <a:xfrm>
                  <a:off x="8917795" y="6051852"/>
                  <a:ext cx="1687015" cy="646331"/>
                </a:xfrm>
                <a:prstGeom prst="rect">
                  <a:avLst/>
                </a:prstGeom>
                <a:solidFill>
                  <a:schemeClr val="accent5">
                    <a:lumMod val="20000"/>
                    <a:lumOff val="80000"/>
                  </a:schemeClr>
                </a:solidFill>
                <a:ln>
                  <a:solidFill>
                    <a:schemeClr val="tx1"/>
                  </a:solidFill>
                </a:ln>
              </p:spPr>
              <p:txBody>
                <a:bodyPr wrap="square">
                  <a:spAutoFit/>
                </a:bodyPr>
                <a:lstStyle/>
                <a:p>
                  <a:pPr algn="ctr"/>
                  <a:r>
                    <a:rPr lang="en-US" sz="1200" dirty="0">
                      <a:solidFill>
                        <a:srgbClr val="1F1F1F"/>
                      </a:solidFill>
                      <a:latin typeface="ElsevierGulliver"/>
                    </a:rPr>
                    <a:t>SKIN REGENERATION/ANTI-AGING</a:t>
                  </a:r>
                  <a:endParaRPr lang="en-US" sz="1200" b="0" i="0" dirty="0">
                    <a:solidFill>
                      <a:srgbClr val="1F1F1F"/>
                    </a:solidFill>
                    <a:effectLst/>
                    <a:latin typeface="ElsevierGulliver"/>
                  </a:endParaRPr>
                </a:p>
              </p:txBody>
            </p:sp>
            <p:sp>
              <p:nvSpPr>
                <p:cNvPr id="47" name="Seta: Para a Direita 46">
                  <a:extLst>
                    <a:ext uri="{FF2B5EF4-FFF2-40B4-BE49-F238E27FC236}">
                      <a16:creationId xmlns:a16="http://schemas.microsoft.com/office/drawing/2014/main" id="{D4E3E8BA-90D2-4E77-B17B-3D06A05D0831}"/>
                    </a:ext>
                  </a:extLst>
                </p:cNvPr>
                <p:cNvSpPr/>
                <p:nvPr/>
              </p:nvSpPr>
              <p:spPr>
                <a:xfrm>
                  <a:off x="3901255" y="5918503"/>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8" name="CaixaDeTexto 47">
                  <a:extLst>
                    <a:ext uri="{FF2B5EF4-FFF2-40B4-BE49-F238E27FC236}">
                      <a16:creationId xmlns:a16="http://schemas.microsoft.com/office/drawing/2014/main" id="{00A277AE-FB54-44B4-9ABE-CF73C97A899F}"/>
                    </a:ext>
                  </a:extLst>
                </p:cNvPr>
                <p:cNvSpPr txBox="1"/>
                <p:nvPr/>
              </p:nvSpPr>
              <p:spPr>
                <a:xfrm>
                  <a:off x="4416690" y="5765852"/>
                  <a:ext cx="1193115"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Gill Sans MT" panose="020B0502020104020203"/>
                      <a:ea typeface="+mn-ea"/>
                      <a:cs typeface="+mn-cs"/>
                    </a:rPr>
                    <a:t>Hyaluronidase</a:t>
                  </a:r>
                  <a:endParaRPr lang="en-GB" sz="1000" dirty="0">
                    <a:solidFill>
                      <a:prstClr val="black"/>
                    </a:solidFill>
                    <a:latin typeface="Gill Sans MT" panose="020B0502020104020203"/>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PT" sz="1000" b="0" i="0" u="none" strike="noStrike" kern="1200" cap="none" spc="0" normalizeH="0" baseline="0" noProof="0" dirty="0">
                      <a:ln>
                        <a:noFill/>
                      </a:ln>
                      <a:solidFill>
                        <a:prstClr val="black"/>
                      </a:solidFill>
                      <a:effectLst/>
                      <a:uLnTx/>
                      <a:uFillTx/>
                      <a:latin typeface="Gill Sans MT" panose="020B0502020104020203"/>
                      <a:ea typeface="+mn-ea"/>
                      <a:cs typeface="+mn-cs"/>
                    </a:rPr>
                    <a:t>(HAS2)</a:t>
                  </a:r>
                </a:p>
              </p:txBody>
            </p:sp>
            <p:cxnSp>
              <p:nvCxnSpPr>
                <p:cNvPr id="57" name="Conexão reta unidirecional 56">
                  <a:extLst>
                    <a:ext uri="{FF2B5EF4-FFF2-40B4-BE49-F238E27FC236}">
                      <a16:creationId xmlns:a16="http://schemas.microsoft.com/office/drawing/2014/main" id="{F70BF9B4-0ECB-4E24-A8E8-8B1B7CADB1E5}"/>
                    </a:ext>
                  </a:extLst>
                </p:cNvPr>
                <p:cNvCxnSpPr/>
                <p:nvPr/>
              </p:nvCxnSpPr>
              <p:spPr>
                <a:xfrm flipV="1">
                  <a:off x="4442550" y="5842684"/>
                  <a:ext cx="0" cy="209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Seta: Para a Direita 61">
                  <a:extLst>
                    <a:ext uri="{FF2B5EF4-FFF2-40B4-BE49-F238E27FC236}">
                      <a16:creationId xmlns:a16="http://schemas.microsoft.com/office/drawing/2014/main" id="{08476700-123D-41EA-AE9E-E75DC0A11E01}"/>
                    </a:ext>
                  </a:extLst>
                </p:cNvPr>
                <p:cNvSpPr/>
                <p:nvPr/>
              </p:nvSpPr>
              <p:spPr>
                <a:xfrm>
                  <a:off x="4436286" y="6243159"/>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3" name="CaixaDeTexto 62">
                  <a:extLst>
                    <a:ext uri="{FF2B5EF4-FFF2-40B4-BE49-F238E27FC236}">
                      <a16:creationId xmlns:a16="http://schemas.microsoft.com/office/drawing/2014/main" id="{EBC408E2-EDBF-482E-B258-9D5D9621C91C}"/>
                    </a:ext>
                  </a:extLst>
                </p:cNvPr>
                <p:cNvSpPr txBox="1"/>
                <p:nvPr/>
              </p:nvSpPr>
              <p:spPr>
                <a:xfrm>
                  <a:off x="4998214" y="6168156"/>
                  <a:ext cx="1193115" cy="246221"/>
                </a:xfrm>
                <a:prstGeom prst="rect">
                  <a:avLst/>
                </a:prstGeom>
                <a:noFill/>
              </p:spPr>
              <p:txBody>
                <a:bodyPr wrap="square">
                  <a:spAutoFit/>
                </a:bodyPr>
                <a:lstStyle/>
                <a:p>
                  <a:r>
                    <a:rPr lang="en-GB" sz="1000" dirty="0"/>
                    <a:t>Cell migration</a:t>
                  </a:r>
                </a:p>
              </p:txBody>
            </p:sp>
            <p:sp>
              <p:nvSpPr>
                <p:cNvPr id="64" name="Seta: Para a Direita 63">
                  <a:extLst>
                    <a:ext uri="{FF2B5EF4-FFF2-40B4-BE49-F238E27FC236}">
                      <a16:creationId xmlns:a16="http://schemas.microsoft.com/office/drawing/2014/main" id="{0DB028F9-14A1-4DEE-B6A7-33DFB34748AD}"/>
                    </a:ext>
                  </a:extLst>
                </p:cNvPr>
                <p:cNvSpPr/>
                <p:nvPr/>
              </p:nvSpPr>
              <p:spPr>
                <a:xfrm>
                  <a:off x="4436286" y="6472050"/>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0" name="Seta: Para a Direita 69">
                  <a:extLst>
                    <a:ext uri="{FF2B5EF4-FFF2-40B4-BE49-F238E27FC236}">
                      <a16:creationId xmlns:a16="http://schemas.microsoft.com/office/drawing/2014/main" id="{6357D0E9-3E3C-4A3F-B920-802CB62ABEBC}"/>
                    </a:ext>
                  </a:extLst>
                </p:cNvPr>
                <p:cNvSpPr/>
                <p:nvPr/>
              </p:nvSpPr>
              <p:spPr>
                <a:xfrm>
                  <a:off x="5403108" y="5836680"/>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1" name="Seta: Para a Direita 70">
                  <a:extLst>
                    <a:ext uri="{FF2B5EF4-FFF2-40B4-BE49-F238E27FC236}">
                      <a16:creationId xmlns:a16="http://schemas.microsoft.com/office/drawing/2014/main" id="{D9FD3FFD-AB3B-4CC4-80C4-20172530C112}"/>
                    </a:ext>
                  </a:extLst>
                </p:cNvPr>
                <p:cNvSpPr/>
                <p:nvPr/>
              </p:nvSpPr>
              <p:spPr>
                <a:xfrm>
                  <a:off x="8397643" y="6331502"/>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3" name="CaixaDeTexto 32">
                  <a:extLst>
                    <a:ext uri="{FF2B5EF4-FFF2-40B4-BE49-F238E27FC236}">
                      <a16:creationId xmlns:a16="http://schemas.microsoft.com/office/drawing/2014/main" id="{79DB27F3-1DA4-40B4-B60A-FA94195EDD72}"/>
                    </a:ext>
                  </a:extLst>
                </p:cNvPr>
                <p:cNvSpPr txBox="1"/>
                <p:nvPr/>
              </p:nvSpPr>
              <p:spPr>
                <a:xfrm>
                  <a:off x="4847372" y="6155570"/>
                  <a:ext cx="288862" cy="307777"/>
                </a:xfrm>
                <a:prstGeom prst="rect">
                  <a:avLst/>
                </a:prstGeom>
                <a:noFill/>
              </p:spPr>
              <p:txBody>
                <a:bodyPr wrap="none" rtlCol="0">
                  <a:spAutoFit/>
                </a:bodyPr>
                <a:lstStyle/>
                <a:p>
                  <a:r>
                    <a:rPr lang="pt-PT" sz="1400" dirty="0"/>
                    <a:t>+</a:t>
                  </a:r>
                </a:p>
              </p:txBody>
            </p:sp>
            <p:sp>
              <p:nvSpPr>
                <p:cNvPr id="72" name="CaixaDeTexto 71">
                  <a:extLst>
                    <a:ext uri="{FF2B5EF4-FFF2-40B4-BE49-F238E27FC236}">
                      <a16:creationId xmlns:a16="http://schemas.microsoft.com/office/drawing/2014/main" id="{C2F9E0F8-980B-4D85-9597-07D5611C0D97}"/>
                    </a:ext>
                  </a:extLst>
                </p:cNvPr>
                <p:cNvSpPr txBox="1"/>
                <p:nvPr/>
              </p:nvSpPr>
              <p:spPr>
                <a:xfrm>
                  <a:off x="4953970" y="6424798"/>
                  <a:ext cx="1330814" cy="246221"/>
                </a:xfrm>
                <a:prstGeom prst="rect">
                  <a:avLst/>
                </a:prstGeom>
                <a:noFill/>
              </p:spPr>
              <p:txBody>
                <a:bodyPr wrap="none" rtlCol="0">
                  <a:spAutoFit/>
                </a:bodyPr>
                <a:lstStyle/>
                <a:p>
                  <a:r>
                    <a:rPr lang="pt-PT" sz="1000" dirty="0"/>
                    <a:t> </a:t>
                  </a:r>
                  <a:r>
                    <a:rPr lang="en-GB" sz="1000" dirty="0"/>
                    <a:t>Collagen (type </a:t>
                  </a:r>
                  <a:r>
                    <a:rPr lang="pt-PT" sz="1000" dirty="0"/>
                    <a:t>I &amp; III)</a:t>
                  </a:r>
                </a:p>
              </p:txBody>
            </p:sp>
            <p:sp>
              <p:nvSpPr>
                <p:cNvPr id="73" name="CaixaDeTexto 72">
                  <a:extLst>
                    <a:ext uri="{FF2B5EF4-FFF2-40B4-BE49-F238E27FC236}">
                      <a16:creationId xmlns:a16="http://schemas.microsoft.com/office/drawing/2014/main" id="{C42367CF-F7F8-4D0D-904D-8D7119F79B0D}"/>
                    </a:ext>
                  </a:extLst>
                </p:cNvPr>
                <p:cNvSpPr txBox="1"/>
                <p:nvPr/>
              </p:nvSpPr>
              <p:spPr>
                <a:xfrm>
                  <a:off x="3734801" y="6204158"/>
                  <a:ext cx="642012" cy="396951"/>
                </a:xfrm>
                <a:prstGeom prst="rect">
                  <a:avLst/>
                </a:prstGeom>
                <a:noFill/>
              </p:spPr>
              <p:txBody>
                <a:bodyPr wrap="square">
                  <a:spAutoFit/>
                </a:bodyPr>
                <a:lstStyle/>
                <a:p>
                  <a:pPr algn="ctr"/>
                  <a:r>
                    <a:rPr lang="en-US" sz="1000" dirty="0">
                      <a:solidFill>
                        <a:srgbClr val="7030A0"/>
                      </a:solidFill>
                    </a:rPr>
                    <a:t>UV radiation</a:t>
                  </a:r>
                  <a:endParaRPr lang="pt-PT" sz="1000" dirty="0">
                    <a:solidFill>
                      <a:srgbClr val="7030A0"/>
                    </a:solidFill>
                  </a:endParaRPr>
                </a:p>
              </p:txBody>
            </p:sp>
            <p:sp>
              <p:nvSpPr>
                <p:cNvPr id="74" name="Chaveta à esquerda 73">
                  <a:extLst>
                    <a:ext uri="{FF2B5EF4-FFF2-40B4-BE49-F238E27FC236}">
                      <a16:creationId xmlns:a16="http://schemas.microsoft.com/office/drawing/2014/main" id="{7161A434-147A-4090-9BA0-9C0A9D907D3E}"/>
                    </a:ext>
                  </a:extLst>
                </p:cNvPr>
                <p:cNvSpPr/>
                <p:nvPr/>
              </p:nvSpPr>
              <p:spPr>
                <a:xfrm>
                  <a:off x="3672573" y="5794151"/>
                  <a:ext cx="62078" cy="78294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sp>
              <p:nvSpPr>
                <p:cNvPr id="41" name="Raio 40">
                  <a:extLst>
                    <a:ext uri="{FF2B5EF4-FFF2-40B4-BE49-F238E27FC236}">
                      <a16:creationId xmlns:a16="http://schemas.microsoft.com/office/drawing/2014/main" id="{DA260BA1-87FB-4C0C-B86B-634F1F59FA3B}"/>
                    </a:ext>
                  </a:extLst>
                </p:cNvPr>
                <p:cNvSpPr/>
                <p:nvPr/>
              </p:nvSpPr>
              <p:spPr>
                <a:xfrm>
                  <a:off x="4028392" y="6172637"/>
                  <a:ext cx="273501" cy="229139"/>
                </a:xfrm>
                <a:prstGeom prst="lightningBolt">
                  <a:avLst/>
                </a:prstGeom>
                <a:solidFill>
                  <a:srgbClr val="7030A0"/>
                </a:solidFill>
                <a:ln w="63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5" name="Chaveta à esquerda 44">
                  <a:extLst>
                    <a:ext uri="{FF2B5EF4-FFF2-40B4-BE49-F238E27FC236}">
                      <a16:creationId xmlns:a16="http://schemas.microsoft.com/office/drawing/2014/main" id="{9205840C-6AD9-4C0F-99CD-4C111CDBF6B5}"/>
                    </a:ext>
                  </a:extLst>
                </p:cNvPr>
                <p:cNvSpPr/>
                <p:nvPr/>
              </p:nvSpPr>
              <p:spPr>
                <a:xfrm>
                  <a:off x="4333794" y="6194711"/>
                  <a:ext cx="117111" cy="4308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sp>
              <p:nvSpPr>
                <p:cNvPr id="75" name="Seta: Para a Direita 74">
                  <a:extLst>
                    <a:ext uri="{FF2B5EF4-FFF2-40B4-BE49-F238E27FC236}">
                      <a16:creationId xmlns:a16="http://schemas.microsoft.com/office/drawing/2014/main" id="{3AADB13C-55BF-4087-9FDA-2DA4D250EA95}"/>
                    </a:ext>
                  </a:extLst>
                </p:cNvPr>
                <p:cNvSpPr/>
                <p:nvPr/>
              </p:nvSpPr>
              <p:spPr>
                <a:xfrm>
                  <a:off x="6194480" y="6341301"/>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6" name="CaixaDeTexto 75">
                  <a:extLst>
                    <a:ext uri="{FF2B5EF4-FFF2-40B4-BE49-F238E27FC236}">
                      <a16:creationId xmlns:a16="http://schemas.microsoft.com/office/drawing/2014/main" id="{89411CBC-8EB4-4828-AAB8-937C8DFC68E6}"/>
                    </a:ext>
                  </a:extLst>
                </p:cNvPr>
                <p:cNvSpPr txBox="1"/>
                <p:nvPr/>
              </p:nvSpPr>
              <p:spPr>
                <a:xfrm>
                  <a:off x="6656752" y="6260796"/>
                  <a:ext cx="1646769" cy="276999"/>
                </a:xfrm>
                <a:prstGeom prst="rect">
                  <a:avLst/>
                </a:prstGeom>
                <a:noFill/>
                <a:ln>
                  <a:solidFill>
                    <a:schemeClr val="tx1"/>
                  </a:solidFill>
                </a:ln>
              </p:spPr>
              <p:txBody>
                <a:bodyPr wrap="square">
                  <a:spAutoFit/>
                </a:bodyPr>
                <a:lstStyle/>
                <a:p>
                  <a:r>
                    <a:rPr lang="en-US" sz="1200" i="1" dirty="0">
                      <a:solidFill>
                        <a:srgbClr val="1F1F1F"/>
                      </a:solidFill>
                      <a:latin typeface="ElsevierGulliver"/>
                    </a:rPr>
                    <a:t>ANTI-WRINKLE EFFECT</a:t>
                  </a:r>
                  <a:endParaRPr lang="en-US" sz="1200" b="0" i="1" dirty="0">
                    <a:solidFill>
                      <a:srgbClr val="1F1F1F"/>
                    </a:solidFill>
                    <a:effectLst/>
                    <a:latin typeface="ElsevierGulliver"/>
                  </a:endParaRPr>
                </a:p>
              </p:txBody>
            </p:sp>
            <p:sp>
              <p:nvSpPr>
                <p:cNvPr id="77" name="Seta: Para a Direita 76">
                  <a:extLst>
                    <a:ext uri="{FF2B5EF4-FFF2-40B4-BE49-F238E27FC236}">
                      <a16:creationId xmlns:a16="http://schemas.microsoft.com/office/drawing/2014/main" id="{0E5B0184-5E0D-4902-B3B2-F763D606C960}"/>
                    </a:ext>
                  </a:extLst>
                </p:cNvPr>
                <p:cNvSpPr/>
                <p:nvPr/>
              </p:nvSpPr>
              <p:spPr>
                <a:xfrm>
                  <a:off x="4305712" y="3032511"/>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78" name="Chaveta à esquerda 77">
                  <a:extLst>
                    <a:ext uri="{FF2B5EF4-FFF2-40B4-BE49-F238E27FC236}">
                      <a16:creationId xmlns:a16="http://schemas.microsoft.com/office/drawing/2014/main" id="{9E93007C-6CF0-4F71-AAC7-BA2434913792}"/>
                    </a:ext>
                  </a:extLst>
                </p:cNvPr>
                <p:cNvSpPr/>
                <p:nvPr/>
              </p:nvSpPr>
              <p:spPr>
                <a:xfrm>
                  <a:off x="4806993" y="2719396"/>
                  <a:ext cx="70301" cy="65857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sp>
              <p:nvSpPr>
                <p:cNvPr id="79" name="CaixaDeTexto 78">
                  <a:extLst>
                    <a:ext uri="{FF2B5EF4-FFF2-40B4-BE49-F238E27FC236}">
                      <a16:creationId xmlns:a16="http://schemas.microsoft.com/office/drawing/2014/main" id="{7689AC12-5F60-4D78-BE6E-DF23B3541763}"/>
                    </a:ext>
                  </a:extLst>
                </p:cNvPr>
                <p:cNvSpPr txBox="1"/>
                <p:nvPr/>
              </p:nvSpPr>
              <p:spPr>
                <a:xfrm>
                  <a:off x="4840229" y="6397112"/>
                  <a:ext cx="288862" cy="307777"/>
                </a:xfrm>
                <a:prstGeom prst="rect">
                  <a:avLst/>
                </a:prstGeom>
                <a:noFill/>
              </p:spPr>
              <p:txBody>
                <a:bodyPr wrap="none" rtlCol="0">
                  <a:spAutoFit/>
                </a:bodyPr>
                <a:lstStyle/>
                <a:p>
                  <a:r>
                    <a:rPr lang="pt-PT" sz="1400" dirty="0"/>
                    <a:t>+</a:t>
                  </a:r>
                </a:p>
              </p:txBody>
            </p:sp>
            <p:sp>
              <p:nvSpPr>
                <p:cNvPr id="81" name="CaixaDeTexto 80">
                  <a:extLst>
                    <a:ext uri="{FF2B5EF4-FFF2-40B4-BE49-F238E27FC236}">
                      <a16:creationId xmlns:a16="http://schemas.microsoft.com/office/drawing/2014/main" id="{F0E97606-AC11-4B48-8B57-51D504A525FB}"/>
                    </a:ext>
                  </a:extLst>
                </p:cNvPr>
                <p:cNvSpPr txBox="1"/>
                <p:nvPr/>
              </p:nvSpPr>
              <p:spPr>
                <a:xfrm>
                  <a:off x="4906463" y="2697931"/>
                  <a:ext cx="991596" cy="254677"/>
                </a:xfrm>
                <a:prstGeom prst="rect">
                  <a:avLst/>
                </a:prstGeom>
                <a:noFill/>
              </p:spPr>
              <p:txBody>
                <a:bodyPr wrap="square">
                  <a:spAutoFit/>
                </a:bodyPr>
                <a:lstStyle/>
                <a:p>
                  <a:r>
                    <a:rPr lang="pt-PT" sz="1000" dirty="0"/>
                    <a:t>Skin </a:t>
                  </a:r>
                  <a:r>
                    <a:rPr lang="en-GB" sz="1000" dirty="0"/>
                    <a:t>Allergy</a:t>
                  </a:r>
                </a:p>
              </p:txBody>
            </p:sp>
            <p:sp>
              <p:nvSpPr>
                <p:cNvPr id="82" name="CaixaDeTexto 81">
                  <a:extLst>
                    <a:ext uri="{FF2B5EF4-FFF2-40B4-BE49-F238E27FC236}">
                      <a16:creationId xmlns:a16="http://schemas.microsoft.com/office/drawing/2014/main" id="{A3CA025C-79F3-406D-B66C-7D4B3AD65B92}"/>
                    </a:ext>
                  </a:extLst>
                </p:cNvPr>
                <p:cNvSpPr txBox="1"/>
                <p:nvPr/>
              </p:nvSpPr>
              <p:spPr>
                <a:xfrm>
                  <a:off x="4900801" y="2923057"/>
                  <a:ext cx="1111225" cy="246221"/>
                </a:xfrm>
                <a:prstGeom prst="rect">
                  <a:avLst/>
                </a:prstGeom>
                <a:noFill/>
              </p:spPr>
              <p:txBody>
                <a:bodyPr wrap="square">
                  <a:spAutoFit/>
                </a:bodyPr>
                <a:lstStyle/>
                <a:p>
                  <a:r>
                    <a:rPr lang="pt-PT" sz="1000" dirty="0"/>
                    <a:t>Skin </a:t>
                  </a:r>
                  <a:r>
                    <a:rPr lang="en-GB" sz="1000" dirty="0"/>
                    <a:t>Photo allergy</a:t>
                  </a:r>
                </a:p>
              </p:txBody>
            </p:sp>
            <p:sp>
              <p:nvSpPr>
                <p:cNvPr id="83" name="CaixaDeTexto 82">
                  <a:extLst>
                    <a:ext uri="{FF2B5EF4-FFF2-40B4-BE49-F238E27FC236}">
                      <a16:creationId xmlns:a16="http://schemas.microsoft.com/office/drawing/2014/main" id="{4F31DFDF-AF6E-4764-AF4C-D49E24E0A20B}"/>
                    </a:ext>
                  </a:extLst>
                </p:cNvPr>
                <p:cNvSpPr txBox="1"/>
                <p:nvPr/>
              </p:nvSpPr>
              <p:spPr>
                <a:xfrm>
                  <a:off x="4898227" y="3131752"/>
                  <a:ext cx="1111225" cy="246221"/>
                </a:xfrm>
                <a:prstGeom prst="rect">
                  <a:avLst/>
                </a:prstGeom>
                <a:noFill/>
              </p:spPr>
              <p:txBody>
                <a:bodyPr wrap="square">
                  <a:spAutoFit/>
                </a:bodyPr>
                <a:lstStyle/>
                <a:p>
                  <a:r>
                    <a:rPr lang="pt-PT" sz="1000" dirty="0"/>
                    <a:t>Skin </a:t>
                  </a:r>
                  <a:r>
                    <a:rPr lang="en-GB" sz="1000" dirty="0"/>
                    <a:t>irritation</a:t>
                  </a:r>
                </a:p>
              </p:txBody>
            </p:sp>
            <p:sp>
              <p:nvSpPr>
                <p:cNvPr id="84" name="Chaveta à direita 83">
                  <a:extLst>
                    <a:ext uri="{FF2B5EF4-FFF2-40B4-BE49-F238E27FC236}">
                      <a16:creationId xmlns:a16="http://schemas.microsoft.com/office/drawing/2014/main" id="{BE415F1E-A935-45E4-8422-79B356D49FC5}"/>
                    </a:ext>
                  </a:extLst>
                </p:cNvPr>
                <p:cNvSpPr/>
                <p:nvPr/>
              </p:nvSpPr>
              <p:spPr>
                <a:xfrm>
                  <a:off x="5898058" y="2711776"/>
                  <a:ext cx="167948" cy="44952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dirty="0"/>
                </a:p>
              </p:txBody>
            </p:sp>
            <p:cxnSp>
              <p:nvCxnSpPr>
                <p:cNvPr id="87" name="Conexão: Curva 86">
                  <a:extLst>
                    <a:ext uri="{FF2B5EF4-FFF2-40B4-BE49-F238E27FC236}">
                      <a16:creationId xmlns:a16="http://schemas.microsoft.com/office/drawing/2014/main" id="{0D854ABA-F4D4-42D5-8485-8CAFE38FEF56}"/>
                    </a:ext>
                  </a:extLst>
                </p:cNvPr>
                <p:cNvCxnSpPr>
                  <a:cxnSpLocks/>
                  <a:stCxn id="85" idx="2"/>
                </p:cNvCxnSpPr>
                <p:nvPr/>
              </p:nvCxnSpPr>
              <p:spPr>
                <a:xfrm rot="16200000" flipH="1">
                  <a:off x="4190440" y="2795256"/>
                  <a:ext cx="150668" cy="259321"/>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sp>
              <p:nvSpPr>
                <p:cNvPr id="90" name="Chaveta à direita 89">
                  <a:extLst>
                    <a:ext uri="{FF2B5EF4-FFF2-40B4-BE49-F238E27FC236}">
                      <a16:creationId xmlns:a16="http://schemas.microsoft.com/office/drawing/2014/main" id="{26740271-8B70-425C-903E-01CC7FC5EC98}"/>
                    </a:ext>
                  </a:extLst>
                </p:cNvPr>
                <p:cNvSpPr/>
                <p:nvPr/>
              </p:nvSpPr>
              <p:spPr>
                <a:xfrm>
                  <a:off x="5898058" y="3199645"/>
                  <a:ext cx="172284" cy="17035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dirty="0"/>
                </a:p>
              </p:txBody>
            </p:sp>
            <p:sp>
              <p:nvSpPr>
                <p:cNvPr id="91" name="Seta: Para a Direita 90">
                  <a:extLst>
                    <a:ext uri="{FF2B5EF4-FFF2-40B4-BE49-F238E27FC236}">
                      <a16:creationId xmlns:a16="http://schemas.microsoft.com/office/drawing/2014/main" id="{F15863BA-E8EA-41A7-A370-3F3ACCEB496C}"/>
                    </a:ext>
                  </a:extLst>
                </p:cNvPr>
                <p:cNvSpPr/>
                <p:nvPr/>
              </p:nvSpPr>
              <p:spPr>
                <a:xfrm>
                  <a:off x="6156201" y="2898250"/>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92" name="Seta: Para a Direita 91">
                  <a:extLst>
                    <a:ext uri="{FF2B5EF4-FFF2-40B4-BE49-F238E27FC236}">
                      <a16:creationId xmlns:a16="http://schemas.microsoft.com/office/drawing/2014/main" id="{E563BE44-D4AB-4BFA-924C-FF359F8823F6}"/>
                    </a:ext>
                  </a:extLst>
                </p:cNvPr>
                <p:cNvSpPr/>
                <p:nvPr/>
              </p:nvSpPr>
              <p:spPr>
                <a:xfrm>
                  <a:off x="6158790" y="3210190"/>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93" name="CaixaDeTexto 92">
                  <a:extLst>
                    <a:ext uri="{FF2B5EF4-FFF2-40B4-BE49-F238E27FC236}">
                      <a16:creationId xmlns:a16="http://schemas.microsoft.com/office/drawing/2014/main" id="{D6BD602B-BFCB-42F7-B417-B5D076228A86}"/>
                    </a:ext>
                  </a:extLst>
                </p:cNvPr>
                <p:cNvSpPr txBox="1"/>
                <p:nvPr/>
              </p:nvSpPr>
              <p:spPr>
                <a:xfrm>
                  <a:off x="6605585" y="2809358"/>
                  <a:ext cx="1100070" cy="276999"/>
                </a:xfrm>
                <a:prstGeom prst="rect">
                  <a:avLst/>
                </a:prstGeom>
                <a:noFill/>
                <a:ln>
                  <a:solidFill>
                    <a:schemeClr val="tx1"/>
                  </a:solidFill>
                </a:ln>
              </p:spPr>
              <p:txBody>
                <a:bodyPr wrap="square">
                  <a:spAutoFit/>
                </a:bodyPr>
                <a:lstStyle/>
                <a:p>
                  <a:r>
                    <a:rPr lang="en-US" sz="1200" i="1" dirty="0">
                      <a:solidFill>
                        <a:srgbClr val="1F1F1F"/>
                      </a:solidFill>
                      <a:latin typeface="ElsevierGulliver"/>
                    </a:rPr>
                    <a:t>NO ALLERGIES</a:t>
                  </a:r>
                  <a:endParaRPr lang="en-US" sz="1200" b="0" i="1" dirty="0">
                    <a:solidFill>
                      <a:srgbClr val="1F1F1F"/>
                    </a:solidFill>
                    <a:effectLst/>
                    <a:latin typeface="ElsevierGulliver"/>
                  </a:endParaRPr>
                </a:p>
              </p:txBody>
            </p:sp>
            <p:sp>
              <p:nvSpPr>
                <p:cNvPr id="94" name="CaixaDeTexto 93">
                  <a:extLst>
                    <a:ext uri="{FF2B5EF4-FFF2-40B4-BE49-F238E27FC236}">
                      <a16:creationId xmlns:a16="http://schemas.microsoft.com/office/drawing/2014/main" id="{AA343514-39E4-43F6-A30B-0E91434D4F1C}"/>
                    </a:ext>
                  </a:extLst>
                </p:cNvPr>
                <p:cNvSpPr txBox="1"/>
                <p:nvPr/>
              </p:nvSpPr>
              <p:spPr>
                <a:xfrm>
                  <a:off x="6590431" y="3153061"/>
                  <a:ext cx="1347036" cy="276999"/>
                </a:xfrm>
                <a:prstGeom prst="rect">
                  <a:avLst/>
                </a:prstGeom>
                <a:noFill/>
                <a:ln>
                  <a:solidFill>
                    <a:schemeClr val="tx1"/>
                  </a:solidFill>
                </a:ln>
              </p:spPr>
              <p:txBody>
                <a:bodyPr wrap="square">
                  <a:spAutoFit/>
                </a:bodyPr>
                <a:lstStyle/>
                <a:p>
                  <a:r>
                    <a:rPr lang="en-US" sz="1200" i="1" dirty="0">
                      <a:solidFill>
                        <a:srgbClr val="1F1F1F"/>
                      </a:solidFill>
                      <a:latin typeface="ElsevierGulliver"/>
                    </a:rPr>
                    <a:t>NO SKIN DAMAGE</a:t>
                  </a:r>
                  <a:endParaRPr lang="en-US" sz="1200" b="0" i="1" dirty="0">
                    <a:solidFill>
                      <a:srgbClr val="1F1F1F"/>
                    </a:solidFill>
                    <a:effectLst/>
                    <a:latin typeface="ElsevierGulliver"/>
                  </a:endParaRPr>
                </a:p>
              </p:txBody>
            </p:sp>
            <p:sp>
              <p:nvSpPr>
                <p:cNvPr id="95" name="Seta: Para a Direita 94">
                  <a:extLst>
                    <a:ext uri="{FF2B5EF4-FFF2-40B4-BE49-F238E27FC236}">
                      <a16:creationId xmlns:a16="http://schemas.microsoft.com/office/drawing/2014/main" id="{D1FC5EC9-6751-4394-8DAB-AF4A18226C82}"/>
                    </a:ext>
                  </a:extLst>
                </p:cNvPr>
                <p:cNvSpPr/>
                <p:nvPr/>
              </p:nvSpPr>
              <p:spPr>
                <a:xfrm>
                  <a:off x="6158521" y="3736044"/>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98" name="CaixaDeTexto 97">
                  <a:extLst>
                    <a:ext uri="{FF2B5EF4-FFF2-40B4-BE49-F238E27FC236}">
                      <a16:creationId xmlns:a16="http://schemas.microsoft.com/office/drawing/2014/main" id="{4AE6CD9A-297A-46B5-89A3-17729DECDD08}"/>
                    </a:ext>
                  </a:extLst>
                </p:cNvPr>
                <p:cNvSpPr txBox="1"/>
                <p:nvPr/>
              </p:nvSpPr>
              <p:spPr>
                <a:xfrm>
                  <a:off x="4866891" y="3583776"/>
                  <a:ext cx="1111225" cy="246221"/>
                </a:xfrm>
                <a:prstGeom prst="rect">
                  <a:avLst/>
                </a:prstGeom>
                <a:noFill/>
              </p:spPr>
              <p:txBody>
                <a:bodyPr wrap="square">
                  <a:spAutoFit/>
                </a:bodyPr>
                <a:lstStyle/>
                <a:p>
                  <a:r>
                    <a:rPr lang="en-GB" sz="1000" dirty="0"/>
                    <a:t>Skin Sensitization</a:t>
                  </a:r>
                </a:p>
              </p:txBody>
            </p:sp>
            <p:sp>
              <p:nvSpPr>
                <p:cNvPr id="99" name="Seta: Para a Direita 98">
                  <a:extLst>
                    <a:ext uri="{FF2B5EF4-FFF2-40B4-BE49-F238E27FC236}">
                      <a16:creationId xmlns:a16="http://schemas.microsoft.com/office/drawing/2014/main" id="{3FC052E2-4D1B-4156-9E3C-2147FFC58405}"/>
                    </a:ext>
                  </a:extLst>
                </p:cNvPr>
                <p:cNvSpPr/>
                <p:nvPr/>
              </p:nvSpPr>
              <p:spPr>
                <a:xfrm>
                  <a:off x="4383397" y="3661928"/>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101" name="CaixaDeTexto 100">
                  <a:extLst>
                    <a:ext uri="{FF2B5EF4-FFF2-40B4-BE49-F238E27FC236}">
                      <a16:creationId xmlns:a16="http://schemas.microsoft.com/office/drawing/2014/main" id="{D0E9CA86-4D39-4E73-AB78-2F8BEF8FE566}"/>
                    </a:ext>
                  </a:extLst>
                </p:cNvPr>
                <p:cNvSpPr txBox="1"/>
                <p:nvPr/>
              </p:nvSpPr>
              <p:spPr>
                <a:xfrm>
                  <a:off x="3980967" y="3234327"/>
                  <a:ext cx="573150" cy="246221"/>
                </a:xfrm>
                <a:prstGeom prst="rect">
                  <a:avLst/>
                </a:prstGeom>
                <a:noFill/>
              </p:spPr>
              <p:txBody>
                <a:bodyPr wrap="square">
                  <a:spAutoFit/>
                </a:bodyPr>
                <a:lstStyle/>
                <a:p>
                  <a:pPr algn="ctr"/>
                  <a:r>
                    <a:rPr lang="pt-PT" sz="1000" i="1" dirty="0"/>
                    <a:t>human</a:t>
                  </a:r>
                </a:p>
              </p:txBody>
            </p:sp>
            <p:cxnSp>
              <p:nvCxnSpPr>
                <p:cNvPr id="102" name="Conexão: Curva 101">
                  <a:extLst>
                    <a:ext uri="{FF2B5EF4-FFF2-40B4-BE49-F238E27FC236}">
                      <a16:creationId xmlns:a16="http://schemas.microsoft.com/office/drawing/2014/main" id="{DE45F61E-4002-4130-B346-DDE257A04AAA}"/>
                    </a:ext>
                  </a:extLst>
                </p:cNvPr>
                <p:cNvCxnSpPr>
                  <a:cxnSpLocks/>
                  <a:stCxn id="101" idx="2"/>
                </p:cNvCxnSpPr>
                <p:nvPr/>
              </p:nvCxnSpPr>
              <p:spPr>
                <a:xfrm rot="16200000" flipH="1">
                  <a:off x="4321868" y="3426221"/>
                  <a:ext cx="150668" cy="259321"/>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sp>
              <p:nvSpPr>
                <p:cNvPr id="103" name="CaixaDeTexto 102">
                  <a:extLst>
                    <a:ext uri="{FF2B5EF4-FFF2-40B4-BE49-F238E27FC236}">
                      <a16:creationId xmlns:a16="http://schemas.microsoft.com/office/drawing/2014/main" id="{0719FF0E-631C-472D-AA41-1F35A2D23F3B}"/>
                    </a:ext>
                  </a:extLst>
                </p:cNvPr>
                <p:cNvSpPr txBox="1"/>
                <p:nvPr/>
              </p:nvSpPr>
              <p:spPr>
                <a:xfrm>
                  <a:off x="6615359" y="3631571"/>
                  <a:ext cx="1347036" cy="461665"/>
                </a:xfrm>
                <a:prstGeom prst="rect">
                  <a:avLst/>
                </a:prstGeom>
                <a:noFill/>
                <a:ln>
                  <a:solidFill>
                    <a:schemeClr val="tx1"/>
                  </a:solidFill>
                </a:ln>
              </p:spPr>
              <p:txBody>
                <a:bodyPr wrap="square">
                  <a:spAutoFit/>
                </a:bodyPr>
                <a:lstStyle/>
                <a:p>
                  <a:pPr algn="ctr"/>
                  <a:r>
                    <a:rPr lang="en-US" sz="1200" i="1" dirty="0">
                      <a:solidFill>
                        <a:srgbClr val="1F1F1F"/>
                      </a:solidFill>
                      <a:latin typeface="ElsevierGulliver"/>
                    </a:rPr>
                    <a:t>NO SKIN REACTIONS</a:t>
                  </a:r>
                  <a:endParaRPr lang="en-US" sz="1200" b="0" i="1" dirty="0">
                    <a:solidFill>
                      <a:srgbClr val="1F1F1F"/>
                    </a:solidFill>
                    <a:effectLst/>
                    <a:latin typeface="ElsevierGulliver"/>
                  </a:endParaRPr>
                </a:p>
              </p:txBody>
            </p:sp>
            <p:sp>
              <p:nvSpPr>
                <p:cNvPr id="106" name="CaixaDeTexto 105">
                  <a:extLst>
                    <a:ext uri="{FF2B5EF4-FFF2-40B4-BE49-F238E27FC236}">
                      <a16:creationId xmlns:a16="http://schemas.microsoft.com/office/drawing/2014/main" id="{C7052472-B0A4-4572-B71B-EB230752E061}"/>
                    </a:ext>
                  </a:extLst>
                </p:cNvPr>
                <p:cNvSpPr txBox="1"/>
                <p:nvPr/>
              </p:nvSpPr>
              <p:spPr>
                <a:xfrm>
                  <a:off x="9098074" y="3225003"/>
                  <a:ext cx="1687015" cy="461665"/>
                </a:xfrm>
                <a:prstGeom prst="rect">
                  <a:avLst/>
                </a:prstGeom>
                <a:solidFill>
                  <a:schemeClr val="accent5">
                    <a:lumMod val="20000"/>
                    <a:lumOff val="80000"/>
                  </a:schemeClr>
                </a:solidFill>
                <a:ln>
                  <a:solidFill>
                    <a:schemeClr val="tx1"/>
                  </a:solidFill>
                </a:ln>
              </p:spPr>
              <p:txBody>
                <a:bodyPr wrap="square">
                  <a:spAutoFit/>
                </a:bodyPr>
                <a:lstStyle/>
                <a:p>
                  <a:pPr algn="ctr"/>
                  <a:r>
                    <a:rPr lang="en-US" sz="1200" dirty="0">
                      <a:solidFill>
                        <a:srgbClr val="1F1F1F"/>
                      </a:solidFill>
                      <a:latin typeface="ElsevierGulliver"/>
                    </a:rPr>
                    <a:t>EXCELENT SAFETY PROFILE</a:t>
                  </a:r>
                  <a:endParaRPr lang="en-US" sz="1200" b="0" i="0" dirty="0">
                    <a:solidFill>
                      <a:srgbClr val="1F1F1F"/>
                    </a:solidFill>
                    <a:effectLst/>
                    <a:latin typeface="ElsevierGulliver"/>
                  </a:endParaRPr>
                </a:p>
              </p:txBody>
            </p:sp>
            <p:sp>
              <p:nvSpPr>
                <p:cNvPr id="107" name="Seta: Para a Direita 106">
                  <a:extLst>
                    <a:ext uri="{FF2B5EF4-FFF2-40B4-BE49-F238E27FC236}">
                      <a16:creationId xmlns:a16="http://schemas.microsoft.com/office/drawing/2014/main" id="{F42E3D9C-A884-4893-82BF-812D621AB25E}"/>
                    </a:ext>
                  </a:extLst>
                </p:cNvPr>
                <p:cNvSpPr/>
                <p:nvPr/>
              </p:nvSpPr>
              <p:spPr>
                <a:xfrm>
                  <a:off x="8484854" y="3394899"/>
                  <a:ext cx="394636" cy="12055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grpSp>
        <p:sp>
          <p:nvSpPr>
            <p:cNvPr id="108" name="Chaveta à direita 107">
              <a:extLst>
                <a:ext uri="{FF2B5EF4-FFF2-40B4-BE49-F238E27FC236}">
                  <a16:creationId xmlns:a16="http://schemas.microsoft.com/office/drawing/2014/main" id="{52203156-C383-4B7E-83F2-762A87ADEED8}"/>
                </a:ext>
              </a:extLst>
            </p:cNvPr>
            <p:cNvSpPr/>
            <p:nvPr/>
          </p:nvSpPr>
          <p:spPr>
            <a:xfrm>
              <a:off x="8715074" y="2723186"/>
              <a:ext cx="167948" cy="14754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grpSp>
    </p:spTree>
    <p:extLst>
      <p:ext uri="{BB962C8B-B14F-4D97-AF65-F5344CB8AC3E}">
        <p14:creationId xmlns:p14="http://schemas.microsoft.com/office/powerpoint/2010/main" val="2908473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pt-PT" dirty="0"/>
              <a:t>SKIN CARE EXOSOMES</a:t>
            </a: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853025" cy="369332"/>
          </a:xfrm>
          <a:prstGeom prst="rect">
            <a:avLst/>
          </a:prstGeom>
          <a:noFill/>
        </p:spPr>
        <p:txBody>
          <a:bodyPr wrap="none" rtlCol="0">
            <a:spAutoFit/>
          </a:bodyPr>
          <a:lstStyle/>
          <a:p>
            <a:pPr marL="285750" indent="-285750">
              <a:buFont typeface="Wingdings" panose="05000000000000000000" pitchFamily="2" charset="2"/>
              <a:buChar char="q"/>
            </a:pPr>
            <a:r>
              <a:rPr lang="pt-PT" dirty="0"/>
              <a:t>Exosomes in SKIN CARE</a:t>
            </a:r>
          </a:p>
        </p:txBody>
      </p:sp>
      <p:sp>
        <p:nvSpPr>
          <p:cNvPr id="14" name="CaixaDeTexto 13">
            <a:extLst>
              <a:ext uri="{FF2B5EF4-FFF2-40B4-BE49-F238E27FC236}">
                <a16:creationId xmlns:a16="http://schemas.microsoft.com/office/drawing/2014/main" id="{5FB03FE7-789B-479E-B17E-A74FDEFDB9F4}"/>
              </a:ext>
            </a:extLst>
          </p:cNvPr>
          <p:cNvSpPr txBox="1"/>
          <p:nvPr/>
        </p:nvSpPr>
        <p:spPr>
          <a:xfrm>
            <a:off x="383251" y="2463387"/>
            <a:ext cx="4929955" cy="369332"/>
          </a:xfrm>
          <a:prstGeom prst="rect">
            <a:avLst/>
          </a:prstGeom>
          <a:noFill/>
        </p:spPr>
        <p:txBody>
          <a:bodyPr wrap="square">
            <a:spAutoFit/>
          </a:bodyPr>
          <a:lstStyle/>
          <a:p>
            <a:pPr marL="285750" indent="-285750">
              <a:buFont typeface="Courier New" panose="02070309020205020404" pitchFamily="49" charset="0"/>
              <a:buChar char="o"/>
            </a:pPr>
            <a:r>
              <a:rPr lang="en-US" dirty="0">
                <a:solidFill>
                  <a:srgbClr val="1F1F1F"/>
                </a:solidFill>
                <a:latin typeface="ElsevierGulliver"/>
              </a:rPr>
              <a:t>SKIN CARE </a:t>
            </a:r>
            <a:r>
              <a:rPr lang="en-US">
                <a:solidFill>
                  <a:srgbClr val="1F1F1F"/>
                </a:solidFill>
                <a:latin typeface="ElsevierGulliver"/>
              </a:rPr>
              <a:t>BIOLOGICAL APPLICATIONS</a:t>
            </a:r>
            <a:endParaRPr lang="en-US" b="0" i="0" dirty="0">
              <a:solidFill>
                <a:schemeClr val="accent1">
                  <a:lumMod val="60000"/>
                  <a:lumOff val="40000"/>
                </a:schemeClr>
              </a:solidFill>
              <a:effectLst/>
              <a:latin typeface="ElsevierGulliver"/>
            </a:endParaRPr>
          </a:p>
        </p:txBody>
      </p:sp>
      <p:sp>
        <p:nvSpPr>
          <p:cNvPr id="21" name="CaixaDeTexto 20">
            <a:extLst>
              <a:ext uri="{FF2B5EF4-FFF2-40B4-BE49-F238E27FC236}">
                <a16:creationId xmlns:a16="http://schemas.microsoft.com/office/drawing/2014/main" id="{9E1BCAE0-D3BC-4FDD-8EF7-439E316697CB}"/>
              </a:ext>
            </a:extLst>
          </p:cNvPr>
          <p:cNvSpPr txBox="1"/>
          <p:nvPr/>
        </p:nvSpPr>
        <p:spPr>
          <a:xfrm>
            <a:off x="700243" y="4135452"/>
            <a:ext cx="3083107" cy="1615827"/>
          </a:xfrm>
          <a:prstGeom prst="rect">
            <a:avLst/>
          </a:prstGeom>
          <a:noFill/>
          <a:ln>
            <a:solidFill>
              <a:schemeClr val="tx1"/>
            </a:solidFill>
          </a:ln>
        </p:spPr>
        <p:txBody>
          <a:bodyPr wrap="square">
            <a:spAutoFit/>
          </a:bodyPr>
          <a:lstStyle/>
          <a:p>
            <a:pPr marL="285750" indent="-285750">
              <a:buFont typeface="Courier New" panose="02070309020205020404" pitchFamily="49" charset="0"/>
              <a:buChar char="o"/>
            </a:pPr>
            <a:r>
              <a:rPr lang="en-US" dirty="0">
                <a:solidFill>
                  <a:srgbClr val="1F1F1F"/>
                </a:solidFill>
                <a:latin typeface="ElsevierGulliver"/>
              </a:rPr>
              <a:t>P</a:t>
            </a:r>
            <a:r>
              <a:rPr lang="en-US" b="0" i="0" dirty="0">
                <a:solidFill>
                  <a:srgbClr val="1F1F1F"/>
                </a:solidFill>
                <a:effectLst/>
                <a:latin typeface="ElsevierGulliver"/>
              </a:rPr>
              <a:t>enetration into the skin layers</a:t>
            </a:r>
          </a:p>
          <a:p>
            <a:pPr marL="285750" indent="-285750">
              <a:lnSpc>
                <a:spcPct val="150000"/>
              </a:lnSpc>
              <a:buFont typeface="Courier New" panose="02070309020205020404" pitchFamily="49" charset="0"/>
              <a:buChar char="o"/>
            </a:pPr>
            <a:r>
              <a:rPr lang="en-US" dirty="0">
                <a:solidFill>
                  <a:srgbClr val="1F1F1F"/>
                </a:solidFill>
                <a:latin typeface="ElsevierGulliver"/>
              </a:rPr>
              <a:t>High </a:t>
            </a:r>
            <a:r>
              <a:rPr lang="en-US" b="0" i="0" dirty="0">
                <a:solidFill>
                  <a:srgbClr val="1F1F1F"/>
                </a:solidFill>
                <a:effectLst/>
                <a:latin typeface="ElsevierGulliver"/>
              </a:rPr>
              <a:t>ANTI-AGING CAPACITY</a:t>
            </a:r>
          </a:p>
          <a:p>
            <a:pPr marL="285750" indent="-285750">
              <a:buFont typeface="Courier New" panose="02070309020205020404" pitchFamily="49" charset="0"/>
              <a:buChar char="o"/>
            </a:pPr>
            <a:r>
              <a:rPr lang="en-US" dirty="0">
                <a:solidFill>
                  <a:srgbClr val="1F1F1F"/>
                </a:solidFill>
                <a:latin typeface="ElsevierGulliver"/>
              </a:rPr>
              <a:t>Also possessing HIGH ANTI-OXIDANT capacity.</a:t>
            </a:r>
            <a:r>
              <a:rPr lang="en-US" b="0" i="0" dirty="0">
                <a:solidFill>
                  <a:srgbClr val="1F1F1F"/>
                </a:solidFill>
                <a:effectLst/>
                <a:latin typeface="ElsevierGulliver"/>
              </a:rPr>
              <a:t> </a:t>
            </a:r>
          </a:p>
        </p:txBody>
      </p:sp>
      <p:sp>
        <p:nvSpPr>
          <p:cNvPr id="9" name="CaixaDeTexto 8">
            <a:extLst>
              <a:ext uri="{FF2B5EF4-FFF2-40B4-BE49-F238E27FC236}">
                <a16:creationId xmlns:a16="http://schemas.microsoft.com/office/drawing/2014/main" id="{BEBB035D-8299-4FDE-A184-4382486121F5}"/>
              </a:ext>
            </a:extLst>
          </p:cNvPr>
          <p:cNvSpPr txBox="1"/>
          <p:nvPr/>
        </p:nvSpPr>
        <p:spPr>
          <a:xfrm>
            <a:off x="383251" y="6403087"/>
            <a:ext cx="2371162" cy="246221"/>
          </a:xfrm>
          <a:prstGeom prst="rect">
            <a:avLst/>
          </a:prstGeom>
          <a:noFill/>
        </p:spPr>
        <p:txBody>
          <a:bodyPr wrap="none" rtlCol="0">
            <a:spAutoFit/>
          </a:bodyPr>
          <a:lstStyle/>
          <a:p>
            <a:r>
              <a:rPr lang="pt-PT" sz="1000"/>
              <a:t>DOI: </a:t>
            </a:r>
            <a:r>
              <a:rPr lang="pt-PT" sz="1000" b="0" i="0" u="sng">
                <a:effectLst/>
                <a:latin typeface="Source Sans Pro Web"/>
              </a:rPr>
              <a:t>10.3390/pharmaceutics16070930</a:t>
            </a:r>
          </a:p>
        </p:txBody>
      </p:sp>
      <p:pic>
        <p:nvPicPr>
          <p:cNvPr id="5" name="Imagem 4">
            <a:extLst>
              <a:ext uri="{FF2B5EF4-FFF2-40B4-BE49-F238E27FC236}">
                <a16:creationId xmlns:a16="http://schemas.microsoft.com/office/drawing/2014/main" id="{9073910D-1DA5-4464-94DF-510C06B031E3}"/>
              </a:ext>
            </a:extLst>
          </p:cNvPr>
          <p:cNvPicPr>
            <a:picLocks noChangeAspect="1"/>
          </p:cNvPicPr>
          <p:nvPr/>
        </p:nvPicPr>
        <p:blipFill>
          <a:blip r:embed="rId3"/>
          <a:stretch>
            <a:fillRect/>
          </a:stretch>
        </p:blipFill>
        <p:spPr>
          <a:xfrm>
            <a:off x="4807479" y="2232364"/>
            <a:ext cx="4929956" cy="4453302"/>
          </a:xfrm>
          <a:prstGeom prst="rect">
            <a:avLst/>
          </a:prstGeom>
        </p:spPr>
      </p:pic>
    </p:spTree>
    <p:extLst>
      <p:ext uri="{BB962C8B-B14F-4D97-AF65-F5344CB8AC3E}">
        <p14:creationId xmlns:p14="http://schemas.microsoft.com/office/powerpoint/2010/main" val="553174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tâ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8" name="Marcador de Posição de Conteúdo 4" descr="Números Digitai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tâ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7" name="Retâ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8" name="Retâ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graphicFrame>
        <p:nvGraphicFramePr>
          <p:cNvPr id="6" name="Marcador de Posição de Conteúdo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1105725685"/>
              </p:ext>
            </p:extLst>
          </p:nvPr>
        </p:nvGraphicFramePr>
        <p:xfrm>
          <a:off x="714264" y="1723230"/>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42658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lvl="0" rtl="0"/>
            <a:r>
              <a:rPr lang="pt-PT" noProof="0" dirty="0"/>
              <a:t>SUMMARY OF MESOSYSTEM EXOSOMES</a:t>
            </a:r>
            <a:endParaRPr lang="pt-PT" b="1" noProof="0" dirty="0">
              <a:solidFill>
                <a:srgbClr val="FF0000"/>
              </a:solidFill>
            </a:endParaRP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647841" cy="369332"/>
          </a:xfrm>
          <a:prstGeom prst="rect">
            <a:avLst/>
          </a:prstGeom>
          <a:noFill/>
        </p:spPr>
        <p:txBody>
          <a:bodyPr wrap="none" rtlCol="0">
            <a:spAutoFit/>
          </a:bodyPr>
          <a:lstStyle/>
          <a:p>
            <a:pPr marL="285750" indent="-285750">
              <a:buFont typeface="Wingdings" panose="05000000000000000000" pitchFamily="2" charset="2"/>
              <a:buChar char="q"/>
            </a:pPr>
            <a:r>
              <a:rPr lang="en-GB" dirty="0"/>
              <a:t>Exosomes</a:t>
            </a:r>
            <a:r>
              <a:rPr lang="pt-PT" dirty="0"/>
              <a:t> HAIR CARE</a:t>
            </a:r>
          </a:p>
        </p:txBody>
      </p:sp>
      <p:sp>
        <p:nvSpPr>
          <p:cNvPr id="9" name="CaixaDeTexto 8">
            <a:extLst>
              <a:ext uri="{FF2B5EF4-FFF2-40B4-BE49-F238E27FC236}">
                <a16:creationId xmlns:a16="http://schemas.microsoft.com/office/drawing/2014/main" id="{BEBB035D-8299-4FDE-A184-4382486121F5}"/>
              </a:ext>
            </a:extLst>
          </p:cNvPr>
          <p:cNvSpPr txBox="1"/>
          <p:nvPr/>
        </p:nvSpPr>
        <p:spPr>
          <a:xfrm>
            <a:off x="383251" y="6403087"/>
            <a:ext cx="2371162" cy="246221"/>
          </a:xfrm>
          <a:prstGeom prst="rect">
            <a:avLst/>
          </a:prstGeom>
          <a:noFill/>
        </p:spPr>
        <p:txBody>
          <a:bodyPr wrap="none" rtlCol="0">
            <a:spAutoFit/>
          </a:bodyPr>
          <a:lstStyle/>
          <a:p>
            <a:r>
              <a:rPr lang="pt-PT" sz="1000"/>
              <a:t>DOI: </a:t>
            </a:r>
            <a:r>
              <a:rPr lang="pt-PT" sz="1000" b="0" i="0" u="sng">
                <a:effectLst/>
                <a:latin typeface="Source Sans Pro Web"/>
              </a:rPr>
              <a:t>10.3390/pharmaceutics16070930</a:t>
            </a:r>
          </a:p>
        </p:txBody>
      </p:sp>
      <p:sp>
        <p:nvSpPr>
          <p:cNvPr id="11" name="CaixaDeTexto 10">
            <a:extLst>
              <a:ext uri="{FF2B5EF4-FFF2-40B4-BE49-F238E27FC236}">
                <a16:creationId xmlns:a16="http://schemas.microsoft.com/office/drawing/2014/main" id="{6C38F037-8B7D-45F0-B996-59CEC5E95AFD}"/>
              </a:ext>
            </a:extLst>
          </p:cNvPr>
          <p:cNvSpPr txBox="1"/>
          <p:nvPr/>
        </p:nvSpPr>
        <p:spPr>
          <a:xfrm>
            <a:off x="5535718" y="4368899"/>
            <a:ext cx="925253" cy="523220"/>
          </a:xfrm>
          <a:prstGeom prst="rect">
            <a:avLst/>
          </a:prstGeom>
          <a:noFill/>
        </p:spPr>
        <p:txBody>
          <a:bodyPr wrap="none" rtlCol="0">
            <a:spAutoFit/>
          </a:bodyPr>
          <a:lstStyle/>
          <a:p>
            <a:pPr algn="ctr"/>
            <a:r>
              <a:rPr lang="en-GB" sz="1400" dirty="0">
                <a:solidFill>
                  <a:srgbClr val="002060"/>
                </a:solidFill>
              </a:rPr>
              <a:t>Carrot</a:t>
            </a:r>
          </a:p>
          <a:p>
            <a:pPr algn="ctr"/>
            <a:r>
              <a:rPr lang="en-GB" sz="1400" dirty="0">
                <a:solidFill>
                  <a:srgbClr val="002060"/>
                </a:solidFill>
              </a:rPr>
              <a:t>Exosomes</a:t>
            </a:r>
          </a:p>
        </p:txBody>
      </p:sp>
      <p:pic>
        <p:nvPicPr>
          <p:cNvPr id="12" name="Imagem 11">
            <a:extLst>
              <a:ext uri="{FF2B5EF4-FFF2-40B4-BE49-F238E27FC236}">
                <a16:creationId xmlns:a16="http://schemas.microsoft.com/office/drawing/2014/main" id="{0C561FCF-F53F-4CD6-B5A6-36CB0B2D1C7C}"/>
              </a:ext>
            </a:extLst>
          </p:cNvPr>
          <p:cNvPicPr>
            <a:picLocks noChangeAspect="1"/>
          </p:cNvPicPr>
          <p:nvPr/>
        </p:nvPicPr>
        <p:blipFill>
          <a:blip r:embed="rId3"/>
          <a:stretch>
            <a:fillRect/>
          </a:stretch>
        </p:blipFill>
        <p:spPr>
          <a:xfrm>
            <a:off x="5498093" y="3973577"/>
            <a:ext cx="1000505" cy="395322"/>
          </a:xfrm>
          <a:prstGeom prst="rect">
            <a:avLst/>
          </a:prstGeom>
        </p:spPr>
      </p:pic>
      <p:sp>
        <p:nvSpPr>
          <p:cNvPr id="13" name="Flecha a la derecha con bandas 1">
            <a:extLst>
              <a:ext uri="{FF2B5EF4-FFF2-40B4-BE49-F238E27FC236}">
                <a16:creationId xmlns:a16="http://schemas.microsoft.com/office/drawing/2014/main" id="{3875F274-79EF-4394-8A8A-1C094C6FF24E}"/>
              </a:ext>
            </a:extLst>
          </p:cNvPr>
          <p:cNvSpPr/>
          <p:nvPr/>
        </p:nvSpPr>
        <p:spPr>
          <a:xfrm rot="19138803">
            <a:off x="6619715" y="3454333"/>
            <a:ext cx="651535" cy="46593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lecha a la derecha con bandas 30">
            <a:extLst>
              <a:ext uri="{FF2B5EF4-FFF2-40B4-BE49-F238E27FC236}">
                <a16:creationId xmlns:a16="http://schemas.microsoft.com/office/drawing/2014/main" id="{27DAFC6B-216F-448A-A423-807BEB4E2E5E}"/>
              </a:ext>
            </a:extLst>
          </p:cNvPr>
          <p:cNvSpPr/>
          <p:nvPr/>
        </p:nvSpPr>
        <p:spPr>
          <a:xfrm rot="2488164">
            <a:off x="6646245" y="4589839"/>
            <a:ext cx="723063" cy="46593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Rectángulo 2">
            <a:extLst>
              <a:ext uri="{FF2B5EF4-FFF2-40B4-BE49-F238E27FC236}">
                <a16:creationId xmlns:a16="http://schemas.microsoft.com/office/drawing/2014/main" id="{B61AC2A1-7E8D-442F-8AC0-310761CB95CD}"/>
              </a:ext>
            </a:extLst>
          </p:cNvPr>
          <p:cNvSpPr/>
          <p:nvPr/>
        </p:nvSpPr>
        <p:spPr>
          <a:xfrm>
            <a:off x="7379977" y="2718335"/>
            <a:ext cx="2371162" cy="75746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ANTIOXIDANT</a:t>
            </a:r>
          </a:p>
        </p:txBody>
      </p:sp>
      <p:sp>
        <p:nvSpPr>
          <p:cNvPr id="17" name="Rectángulo 32">
            <a:extLst>
              <a:ext uri="{FF2B5EF4-FFF2-40B4-BE49-F238E27FC236}">
                <a16:creationId xmlns:a16="http://schemas.microsoft.com/office/drawing/2014/main" id="{EB5BA5BA-61B8-483A-B356-B62D31C6E108}"/>
              </a:ext>
            </a:extLst>
          </p:cNvPr>
          <p:cNvSpPr/>
          <p:nvPr/>
        </p:nvSpPr>
        <p:spPr>
          <a:xfrm>
            <a:off x="7379977" y="4924457"/>
            <a:ext cx="2371162" cy="75746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bg1"/>
                </a:solidFill>
              </a:rPr>
              <a:t>FOLLICLE GROWTH PROMOTION</a:t>
            </a:r>
          </a:p>
        </p:txBody>
      </p:sp>
      <p:sp>
        <p:nvSpPr>
          <p:cNvPr id="18" name="Flecha a la derecha con bandas 33">
            <a:extLst>
              <a:ext uri="{FF2B5EF4-FFF2-40B4-BE49-F238E27FC236}">
                <a16:creationId xmlns:a16="http://schemas.microsoft.com/office/drawing/2014/main" id="{ED212143-9031-48A7-99C8-C74A593E5D2F}"/>
              </a:ext>
            </a:extLst>
          </p:cNvPr>
          <p:cNvSpPr/>
          <p:nvPr/>
        </p:nvSpPr>
        <p:spPr>
          <a:xfrm rot="8137827">
            <a:off x="4662643" y="4555881"/>
            <a:ext cx="686400" cy="46593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34">
            <a:extLst>
              <a:ext uri="{FF2B5EF4-FFF2-40B4-BE49-F238E27FC236}">
                <a16:creationId xmlns:a16="http://schemas.microsoft.com/office/drawing/2014/main" id="{D95CFC85-F9FA-43F6-AA82-95A99A3E9CC2}"/>
              </a:ext>
            </a:extLst>
          </p:cNvPr>
          <p:cNvSpPr/>
          <p:nvPr/>
        </p:nvSpPr>
        <p:spPr>
          <a:xfrm>
            <a:off x="2226436" y="4967935"/>
            <a:ext cx="2371162" cy="75746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HIGHLY SAFE</a:t>
            </a:r>
          </a:p>
        </p:txBody>
      </p:sp>
      <p:sp>
        <p:nvSpPr>
          <p:cNvPr id="20" name="Flecha a la derecha con bandas 35">
            <a:extLst>
              <a:ext uri="{FF2B5EF4-FFF2-40B4-BE49-F238E27FC236}">
                <a16:creationId xmlns:a16="http://schemas.microsoft.com/office/drawing/2014/main" id="{5D69261E-54DA-4012-BD14-A5683D7838A0}"/>
              </a:ext>
            </a:extLst>
          </p:cNvPr>
          <p:cNvSpPr/>
          <p:nvPr/>
        </p:nvSpPr>
        <p:spPr>
          <a:xfrm rot="13271841">
            <a:off x="4620144" y="3454333"/>
            <a:ext cx="730976" cy="46593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36">
            <a:extLst>
              <a:ext uri="{FF2B5EF4-FFF2-40B4-BE49-F238E27FC236}">
                <a16:creationId xmlns:a16="http://schemas.microsoft.com/office/drawing/2014/main" id="{004E82E9-7454-418F-93C5-8DA0E61CA97A}"/>
              </a:ext>
            </a:extLst>
          </p:cNvPr>
          <p:cNvSpPr/>
          <p:nvPr/>
        </p:nvSpPr>
        <p:spPr>
          <a:xfrm>
            <a:off x="1974715" y="2707122"/>
            <a:ext cx="2498456" cy="75746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ANTI-INFLAMMATORY</a:t>
            </a:r>
          </a:p>
        </p:txBody>
      </p:sp>
    </p:spTree>
    <p:extLst>
      <p:ext uri="{BB962C8B-B14F-4D97-AF65-F5344CB8AC3E}">
        <p14:creationId xmlns:p14="http://schemas.microsoft.com/office/powerpoint/2010/main" val="4115099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lvl="0" rtl="0"/>
            <a:r>
              <a:rPr lang="pt-PT" noProof="0" dirty="0"/>
              <a:t>SUMMARY OF MESOSYSTEM EXOSOMES</a:t>
            </a:r>
            <a:endParaRPr lang="pt-PT" b="1" noProof="0" dirty="0">
              <a:solidFill>
                <a:srgbClr val="FF0000"/>
              </a:solidFill>
            </a:endParaRPr>
          </a:p>
        </p:txBody>
      </p:sp>
      <p:sp>
        <p:nvSpPr>
          <p:cNvPr id="10" name="CaixaDeTexto 9">
            <a:extLst>
              <a:ext uri="{FF2B5EF4-FFF2-40B4-BE49-F238E27FC236}">
                <a16:creationId xmlns:a16="http://schemas.microsoft.com/office/drawing/2014/main" id="{39F43AC7-550D-4BF6-8387-207A1B0924F9}"/>
              </a:ext>
            </a:extLst>
          </p:cNvPr>
          <p:cNvSpPr txBox="1"/>
          <p:nvPr/>
        </p:nvSpPr>
        <p:spPr>
          <a:xfrm>
            <a:off x="383251" y="2047698"/>
            <a:ext cx="2673489" cy="369332"/>
          </a:xfrm>
          <a:prstGeom prst="rect">
            <a:avLst/>
          </a:prstGeom>
          <a:noFill/>
        </p:spPr>
        <p:txBody>
          <a:bodyPr wrap="none" rtlCol="0">
            <a:spAutoFit/>
          </a:bodyPr>
          <a:lstStyle/>
          <a:p>
            <a:pPr marL="285750" indent="-285750">
              <a:buFont typeface="Wingdings" panose="05000000000000000000" pitchFamily="2" charset="2"/>
              <a:buChar char="q"/>
            </a:pPr>
            <a:r>
              <a:rPr lang="en-GB" dirty="0"/>
              <a:t>Exosomes</a:t>
            </a:r>
            <a:r>
              <a:rPr lang="pt-PT" dirty="0"/>
              <a:t> SKIN CARE</a:t>
            </a:r>
          </a:p>
        </p:txBody>
      </p:sp>
      <p:sp>
        <p:nvSpPr>
          <p:cNvPr id="9" name="CaixaDeTexto 8">
            <a:extLst>
              <a:ext uri="{FF2B5EF4-FFF2-40B4-BE49-F238E27FC236}">
                <a16:creationId xmlns:a16="http://schemas.microsoft.com/office/drawing/2014/main" id="{BEBB035D-8299-4FDE-A184-4382486121F5}"/>
              </a:ext>
            </a:extLst>
          </p:cNvPr>
          <p:cNvSpPr txBox="1"/>
          <p:nvPr/>
        </p:nvSpPr>
        <p:spPr>
          <a:xfrm>
            <a:off x="383251" y="6403087"/>
            <a:ext cx="2371162" cy="246221"/>
          </a:xfrm>
          <a:prstGeom prst="rect">
            <a:avLst/>
          </a:prstGeom>
          <a:noFill/>
        </p:spPr>
        <p:txBody>
          <a:bodyPr wrap="none" rtlCol="0">
            <a:spAutoFit/>
          </a:bodyPr>
          <a:lstStyle/>
          <a:p>
            <a:r>
              <a:rPr lang="pt-PT" sz="1000"/>
              <a:t>DOI: </a:t>
            </a:r>
            <a:r>
              <a:rPr lang="pt-PT" sz="1000" b="0" i="0" u="sng">
                <a:effectLst/>
                <a:latin typeface="Source Sans Pro Web"/>
              </a:rPr>
              <a:t>10.3390/pharmaceutics16070930</a:t>
            </a:r>
          </a:p>
        </p:txBody>
      </p:sp>
      <p:pic>
        <p:nvPicPr>
          <p:cNvPr id="8" name="Imagem 7">
            <a:extLst>
              <a:ext uri="{FF2B5EF4-FFF2-40B4-BE49-F238E27FC236}">
                <a16:creationId xmlns:a16="http://schemas.microsoft.com/office/drawing/2014/main" id="{E9B6DA3E-9BB5-4B28-928D-906E51BBA6BC}"/>
              </a:ext>
            </a:extLst>
          </p:cNvPr>
          <p:cNvPicPr>
            <a:picLocks noChangeAspect="1"/>
          </p:cNvPicPr>
          <p:nvPr/>
        </p:nvPicPr>
        <p:blipFill>
          <a:blip r:embed="rId3"/>
          <a:stretch>
            <a:fillRect/>
          </a:stretch>
        </p:blipFill>
        <p:spPr>
          <a:xfrm rot="1354516">
            <a:off x="5586998" y="3727057"/>
            <a:ext cx="707197" cy="749873"/>
          </a:xfrm>
          <a:prstGeom prst="rect">
            <a:avLst/>
          </a:prstGeom>
        </p:spPr>
      </p:pic>
      <p:sp>
        <p:nvSpPr>
          <p:cNvPr id="11" name="CaixaDeTexto 10">
            <a:extLst>
              <a:ext uri="{FF2B5EF4-FFF2-40B4-BE49-F238E27FC236}">
                <a16:creationId xmlns:a16="http://schemas.microsoft.com/office/drawing/2014/main" id="{6C38F037-8B7D-45F0-B996-59CEC5E95AFD}"/>
              </a:ext>
            </a:extLst>
          </p:cNvPr>
          <p:cNvSpPr txBox="1"/>
          <p:nvPr/>
        </p:nvSpPr>
        <p:spPr>
          <a:xfrm>
            <a:off x="5485785" y="4408828"/>
            <a:ext cx="925253" cy="523220"/>
          </a:xfrm>
          <a:prstGeom prst="rect">
            <a:avLst/>
          </a:prstGeom>
          <a:noFill/>
        </p:spPr>
        <p:txBody>
          <a:bodyPr wrap="none" rtlCol="0">
            <a:spAutoFit/>
          </a:bodyPr>
          <a:lstStyle/>
          <a:p>
            <a:pPr algn="ctr"/>
            <a:r>
              <a:rPr lang="pt-PT" sz="1400" dirty="0" err="1">
                <a:solidFill>
                  <a:srgbClr val="002060"/>
                </a:solidFill>
              </a:rPr>
              <a:t>Milk</a:t>
            </a:r>
            <a:endParaRPr lang="pt-PT" sz="1400" dirty="0">
              <a:solidFill>
                <a:srgbClr val="002060"/>
              </a:solidFill>
            </a:endParaRPr>
          </a:p>
          <a:p>
            <a:pPr algn="ctr"/>
            <a:r>
              <a:rPr lang="pt-PT" sz="1400" dirty="0" err="1">
                <a:solidFill>
                  <a:srgbClr val="002060"/>
                </a:solidFill>
              </a:rPr>
              <a:t>Exosomes</a:t>
            </a:r>
            <a:endParaRPr lang="pt-PT" sz="1400" dirty="0">
              <a:solidFill>
                <a:srgbClr val="002060"/>
              </a:solidFill>
            </a:endParaRPr>
          </a:p>
        </p:txBody>
      </p:sp>
      <p:sp>
        <p:nvSpPr>
          <p:cNvPr id="12" name="Flecha a la derecha con bandas 1">
            <a:extLst>
              <a:ext uri="{FF2B5EF4-FFF2-40B4-BE49-F238E27FC236}">
                <a16:creationId xmlns:a16="http://schemas.microsoft.com/office/drawing/2014/main" id="{385AA86F-D49D-48C6-8BB5-F498BFB77B71}"/>
              </a:ext>
            </a:extLst>
          </p:cNvPr>
          <p:cNvSpPr/>
          <p:nvPr/>
        </p:nvSpPr>
        <p:spPr>
          <a:xfrm rot="19138803">
            <a:off x="6619715" y="3454333"/>
            <a:ext cx="651535" cy="465935"/>
          </a:xfrm>
          <a:prstGeom prst="stripedRightArrow">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Flecha a la derecha con bandas 30">
            <a:extLst>
              <a:ext uri="{FF2B5EF4-FFF2-40B4-BE49-F238E27FC236}">
                <a16:creationId xmlns:a16="http://schemas.microsoft.com/office/drawing/2014/main" id="{C8A306D8-5C0D-4CD3-8799-1E8553C775CD}"/>
              </a:ext>
            </a:extLst>
          </p:cNvPr>
          <p:cNvSpPr/>
          <p:nvPr/>
        </p:nvSpPr>
        <p:spPr>
          <a:xfrm rot="2488164">
            <a:off x="6646245" y="4589839"/>
            <a:ext cx="723063" cy="465935"/>
          </a:xfrm>
          <a:prstGeom prst="stripedRight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Rectángulo 2">
            <a:extLst>
              <a:ext uri="{FF2B5EF4-FFF2-40B4-BE49-F238E27FC236}">
                <a16:creationId xmlns:a16="http://schemas.microsoft.com/office/drawing/2014/main" id="{2B38E2AE-7525-4047-B17E-09E51B635651}"/>
              </a:ext>
            </a:extLst>
          </p:cNvPr>
          <p:cNvSpPr/>
          <p:nvPr/>
        </p:nvSpPr>
        <p:spPr>
          <a:xfrm>
            <a:off x="7379977" y="2718335"/>
            <a:ext cx="2371162" cy="75746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HIGHLY MOISTURIZING</a:t>
            </a:r>
          </a:p>
        </p:txBody>
      </p:sp>
      <p:sp>
        <p:nvSpPr>
          <p:cNvPr id="15" name="Rectángulo 32">
            <a:extLst>
              <a:ext uri="{FF2B5EF4-FFF2-40B4-BE49-F238E27FC236}">
                <a16:creationId xmlns:a16="http://schemas.microsoft.com/office/drawing/2014/main" id="{DCCF0AB6-A873-4D10-BF09-ABAB972EAF2B}"/>
              </a:ext>
            </a:extLst>
          </p:cNvPr>
          <p:cNvSpPr/>
          <p:nvPr/>
        </p:nvSpPr>
        <p:spPr>
          <a:xfrm>
            <a:off x="7379977" y="4924457"/>
            <a:ext cx="2371162" cy="91754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DERMAL REGENERATION / ANTI-AGING</a:t>
            </a:r>
          </a:p>
        </p:txBody>
      </p:sp>
      <p:sp>
        <p:nvSpPr>
          <p:cNvPr id="16" name="Flecha a la derecha con bandas 33">
            <a:extLst>
              <a:ext uri="{FF2B5EF4-FFF2-40B4-BE49-F238E27FC236}">
                <a16:creationId xmlns:a16="http://schemas.microsoft.com/office/drawing/2014/main" id="{D80FCDF4-A64D-4C90-9D84-6C4CF8C2DC5E}"/>
              </a:ext>
            </a:extLst>
          </p:cNvPr>
          <p:cNvSpPr/>
          <p:nvPr/>
        </p:nvSpPr>
        <p:spPr>
          <a:xfrm rot="8137827">
            <a:off x="4662643" y="4555881"/>
            <a:ext cx="686400" cy="465934"/>
          </a:xfrm>
          <a:prstGeom prst="striped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Rectángulo 34">
            <a:extLst>
              <a:ext uri="{FF2B5EF4-FFF2-40B4-BE49-F238E27FC236}">
                <a16:creationId xmlns:a16="http://schemas.microsoft.com/office/drawing/2014/main" id="{48205146-3EC4-4C64-B3F4-B9AF27DC8B16}"/>
              </a:ext>
            </a:extLst>
          </p:cNvPr>
          <p:cNvSpPr/>
          <p:nvPr/>
        </p:nvSpPr>
        <p:spPr>
          <a:xfrm>
            <a:off x="2226436" y="4967935"/>
            <a:ext cx="2371162" cy="75746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HIGHLY SAFETY PROFILE</a:t>
            </a:r>
          </a:p>
        </p:txBody>
      </p:sp>
      <p:sp>
        <p:nvSpPr>
          <p:cNvPr id="18" name="Flecha a la derecha con bandas 35">
            <a:extLst>
              <a:ext uri="{FF2B5EF4-FFF2-40B4-BE49-F238E27FC236}">
                <a16:creationId xmlns:a16="http://schemas.microsoft.com/office/drawing/2014/main" id="{07E8EA2A-C6B5-4E10-A634-E8353DDEB91F}"/>
              </a:ext>
            </a:extLst>
          </p:cNvPr>
          <p:cNvSpPr/>
          <p:nvPr/>
        </p:nvSpPr>
        <p:spPr>
          <a:xfrm rot="13271841">
            <a:off x="4620144" y="3454333"/>
            <a:ext cx="730976" cy="465935"/>
          </a:xfrm>
          <a:prstGeom prst="striped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Rectángulo 36">
            <a:extLst>
              <a:ext uri="{FF2B5EF4-FFF2-40B4-BE49-F238E27FC236}">
                <a16:creationId xmlns:a16="http://schemas.microsoft.com/office/drawing/2014/main" id="{A4AD25BB-30C9-4E31-98BD-652799754A52}"/>
              </a:ext>
            </a:extLst>
          </p:cNvPr>
          <p:cNvSpPr/>
          <p:nvPr/>
        </p:nvSpPr>
        <p:spPr>
          <a:xfrm>
            <a:off x="2102009" y="2707122"/>
            <a:ext cx="2371162" cy="75746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BRIGHTENING </a:t>
            </a:r>
          </a:p>
          <a:p>
            <a:pPr algn="ctr"/>
            <a:r>
              <a:rPr lang="es-ES" dirty="0"/>
              <a:t>EFFECT</a:t>
            </a:r>
          </a:p>
        </p:txBody>
      </p:sp>
    </p:spTree>
    <p:extLst>
      <p:ext uri="{BB962C8B-B14F-4D97-AF65-F5344CB8AC3E}">
        <p14:creationId xmlns:p14="http://schemas.microsoft.com/office/powerpoint/2010/main" val="4051295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tâ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8" name="Marcador de Posição de Conteúdo 4" descr="Números Digitai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tâ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7" name="Retâ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8" name="Retâ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graphicFrame>
        <p:nvGraphicFramePr>
          <p:cNvPr id="6" name="Marcador de Posição de Conteúdo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2470762359"/>
              </p:ext>
            </p:extLst>
          </p:nvPr>
        </p:nvGraphicFramePr>
        <p:xfrm>
          <a:off x="714264" y="1723230"/>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32855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6D3A8-0BF6-A480-96BD-B3CD435E5C0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D794303-2DC7-7D8E-9E1D-B3FEDC22B0A2}"/>
              </a:ext>
            </a:extLst>
          </p:cNvPr>
          <p:cNvSpPr>
            <a:spLocks noGrp="1"/>
          </p:cNvSpPr>
          <p:nvPr>
            <p:ph type="title"/>
          </p:nvPr>
        </p:nvSpPr>
        <p:spPr/>
        <p:txBody>
          <a:bodyPr rtlCol="0"/>
          <a:lstStyle/>
          <a:p>
            <a:pPr rtl="0"/>
            <a:r>
              <a:rPr lang="pt-PT" dirty="0"/>
              <a:t>APPLICATION PROTOCOL</a:t>
            </a:r>
          </a:p>
        </p:txBody>
      </p:sp>
      <p:pic>
        <p:nvPicPr>
          <p:cNvPr id="6" name="Imagem 5" descr="Uma imagem com captura de ecrã, recife, texto, Gráficos&#10;&#10;Descrição gerada automaticamente">
            <a:extLst>
              <a:ext uri="{FF2B5EF4-FFF2-40B4-BE49-F238E27FC236}">
                <a16:creationId xmlns:a16="http://schemas.microsoft.com/office/drawing/2014/main" id="{21F1A48B-2542-4C95-924B-6015E13A41DF}"/>
              </a:ext>
            </a:extLst>
          </p:cNvPr>
          <p:cNvPicPr>
            <a:picLocks noChangeAspect="1"/>
          </p:cNvPicPr>
          <p:nvPr/>
        </p:nvPicPr>
        <p:blipFill rotWithShape="1">
          <a:blip r:embed="rId3"/>
          <a:srcRect t="32525" b="6133"/>
          <a:stretch/>
        </p:blipFill>
        <p:spPr>
          <a:xfrm>
            <a:off x="5930138" y="2603624"/>
            <a:ext cx="5544293" cy="2859660"/>
          </a:xfrm>
          <a:prstGeom prst="rect">
            <a:avLst/>
          </a:prstGeom>
        </p:spPr>
      </p:pic>
      <p:sp>
        <p:nvSpPr>
          <p:cNvPr id="11" name="CaixaDeTexto 10">
            <a:extLst>
              <a:ext uri="{FF2B5EF4-FFF2-40B4-BE49-F238E27FC236}">
                <a16:creationId xmlns:a16="http://schemas.microsoft.com/office/drawing/2014/main" id="{AB202B0A-3FDE-4C00-BC55-C3E8A64B7DDF}"/>
              </a:ext>
            </a:extLst>
          </p:cNvPr>
          <p:cNvSpPr txBox="1"/>
          <p:nvPr/>
        </p:nvSpPr>
        <p:spPr>
          <a:xfrm>
            <a:off x="581193" y="2417030"/>
            <a:ext cx="5050971" cy="4204356"/>
          </a:xfrm>
          <a:prstGeom prst="rect">
            <a:avLst/>
          </a:prstGeom>
          <a:noFill/>
        </p:spPr>
        <p:txBody>
          <a:bodyPr wrap="square">
            <a:spAutoFit/>
          </a:bodyPr>
          <a:lstStyle/>
          <a:p>
            <a:pPr marL="0" lvl="2" indent="0">
              <a:lnSpc>
                <a:spcPct val="150000"/>
              </a:lnSpc>
              <a:buNone/>
            </a:pPr>
            <a:r>
              <a:rPr lang="en-GB" i="1" dirty="0">
                <a:solidFill>
                  <a:schemeClr val="tx1">
                    <a:lumMod val="75000"/>
                    <a:lumOff val="25000"/>
                  </a:schemeClr>
                </a:solidFill>
                <a:latin typeface="ElsevierGulliver"/>
                <a:ea typeface="Open Sans" panose="020B0606030504020204" pitchFamily="34" charset="0"/>
                <a:cs typeface="Open Sans" panose="020B0606030504020204" pitchFamily="34" charset="0"/>
              </a:rPr>
              <a:t>USAGE</a:t>
            </a:r>
          </a:p>
          <a:p>
            <a:pPr marL="285750" lvl="2" indent="-285750">
              <a:lnSpc>
                <a:spcPct val="150000"/>
              </a:lnSpc>
              <a:buFontTx/>
              <a:buChar char="-"/>
            </a:pPr>
            <a:r>
              <a:rPr lang="en-GB" dirty="0">
                <a:solidFill>
                  <a:schemeClr val="tx1">
                    <a:lumMod val="75000"/>
                    <a:lumOff val="25000"/>
                  </a:schemeClr>
                </a:solidFill>
                <a:latin typeface="ElsevierGulliver"/>
                <a:ea typeface="Open Sans" panose="020B0606030504020204" pitchFamily="34" charset="0"/>
                <a:cs typeface="Open Sans" panose="020B0606030504020204" pitchFamily="34" charset="0"/>
              </a:rPr>
              <a:t>2 to 4 sessions recommended, 2 to 3 weeks apart</a:t>
            </a:r>
          </a:p>
          <a:p>
            <a:pPr marL="285750" lvl="2" indent="-285750">
              <a:lnSpc>
                <a:spcPct val="150000"/>
              </a:lnSpc>
              <a:buFontTx/>
              <a:buChar char="-"/>
            </a:pPr>
            <a:r>
              <a:rPr lang="en-GB" dirty="0">
                <a:solidFill>
                  <a:schemeClr val="tx1">
                    <a:lumMod val="75000"/>
                    <a:lumOff val="25000"/>
                  </a:schemeClr>
                </a:solidFill>
                <a:latin typeface="ElsevierGulliver"/>
                <a:ea typeface="Open Sans" panose="020B0606030504020204" pitchFamily="34" charset="0"/>
                <a:cs typeface="Open Sans" panose="020B0606030504020204" pitchFamily="34" charset="0"/>
              </a:rPr>
              <a:t>Topical use with microneedles</a:t>
            </a:r>
          </a:p>
          <a:p>
            <a:pPr marL="0" lvl="2">
              <a:lnSpc>
                <a:spcPct val="150000"/>
              </a:lnSpc>
            </a:pPr>
            <a:r>
              <a:rPr lang="en-GB" i="1" dirty="0">
                <a:solidFill>
                  <a:schemeClr val="tx1">
                    <a:lumMod val="75000"/>
                    <a:lumOff val="25000"/>
                  </a:schemeClr>
                </a:solidFill>
                <a:latin typeface="ElsevierGulliver"/>
                <a:ea typeface="Open Sans" panose="020B0606030504020204" pitchFamily="34" charset="0"/>
                <a:cs typeface="Open Sans" panose="020B0606030504020204" pitchFamily="34" charset="0"/>
              </a:rPr>
              <a:t>DOSAGE</a:t>
            </a:r>
          </a:p>
          <a:p>
            <a:pPr marL="285750" lvl="2" indent="-285750">
              <a:lnSpc>
                <a:spcPct val="150000"/>
              </a:lnSpc>
              <a:buFontTx/>
              <a:buChar char="-"/>
            </a:pPr>
            <a:r>
              <a:rPr lang="en-GB" dirty="0">
                <a:solidFill>
                  <a:schemeClr val="tx1">
                    <a:lumMod val="75000"/>
                    <a:lumOff val="25000"/>
                  </a:schemeClr>
                </a:solidFill>
                <a:latin typeface="ElsevierGulliver"/>
                <a:ea typeface="Open Sans" panose="020B0606030504020204" pitchFamily="34" charset="0"/>
                <a:cs typeface="Open Sans" panose="020B0606030504020204" pitchFamily="34" charset="0"/>
              </a:rPr>
              <a:t>10 mL product per session</a:t>
            </a:r>
          </a:p>
          <a:p>
            <a:pPr marL="0" lvl="2">
              <a:lnSpc>
                <a:spcPct val="150000"/>
              </a:lnSpc>
            </a:pPr>
            <a:r>
              <a:rPr lang="en-GB" i="1" dirty="0">
                <a:solidFill>
                  <a:schemeClr val="tx1">
                    <a:lumMod val="75000"/>
                    <a:lumOff val="25000"/>
                  </a:schemeClr>
                </a:solidFill>
                <a:latin typeface="ElsevierGulliver"/>
                <a:ea typeface="Open Sans" panose="020B0606030504020204" pitchFamily="34" charset="0"/>
                <a:cs typeface="Open Sans" panose="020B0606030504020204" pitchFamily="34" charset="0"/>
              </a:rPr>
              <a:t>PRECAUTION</a:t>
            </a:r>
          </a:p>
          <a:p>
            <a:pPr marL="0" lvl="2">
              <a:lnSpc>
                <a:spcPct val="150000"/>
              </a:lnSpc>
            </a:pPr>
            <a:r>
              <a:rPr lang="en-GB" dirty="0">
                <a:solidFill>
                  <a:schemeClr val="tx1">
                    <a:lumMod val="75000"/>
                    <a:lumOff val="25000"/>
                  </a:schemeClr>
                </a:solidFill>
                <a:latin typeface="ElsevierGulliver"/>
                <a:ea typeface="Open Sans" panose="020B0606030504020204" pitchFamily="34" charset="0"/>
                <a:cs typeface="Open Sans" panose="020B0606030504020204" pitchFamily="34" charset="0"/>
              </a:rPr>
              <a:t>- Not recommended for pregnant &amp; lactating women</a:t>
            </a:r>
          </a:p>
          <a:p>
            <a:pPr marL="285750" lvl="2" indent="-285750">
              <a:lnSpc>
                <a:spcPct val="150000"/>
              </a:lnSpc>
              <a:buFontTx/>
              <a:buChar char="-"/>
            </a:pPr>
            <a:endParaRPr lang="en-GB" dirty="0">
              <a:solidFill>
                <a:schemeClr val="tx1">
                  <a:lumMod val="75000"/>
                  <a:lumOff val="25000"/>
                </a:schemeClr>
              </a:solidFill>
              <a:latin typeface="ElsevierGulliver"/>
              <a:ea typeface="Open Sans" panose="020B0606030504020204" pitchFamily="34" charset="0"/>
              <a:cs typeface="Open Sans" panose="020B0606030504020204" pitchFamily="34" charset="0"/>
            </a:endParaRPr>
          </a:p>
        </p:txBody>
      </p:sp>
      <p:sp>
        <p:nvSpPr>
          <p:cNvPr id="12" name="CaixaDeTexto 11">
            <a:extLst>
              <a:ext uri="{FF2B5EF4-FFF2-40B4-BE49-F238E27FC236}">
                <a16:creationId xmlns:a16="http://schemas.microsoft.com/office/drawing/2014/main" id="{F567443E-D130-4186-BD39-E56081D4CFBC}"/>
              </a:ext>
            </a:extLst>
          </p:cNvPr>
          <p:cNvSpPr txBox="1"/>
          <p:nvPr/>
        </p:nvSpPr>
        <p:spPr>
          <a:xfrm>
            <a:off x="392979" y="2047698"/>
            <a:ext cx="3165995" cy="369332"/>
          </a:xfrm>
          <a:prstGeom prst="rect">
            <a:avLst/>
          </a:prstGeom>
          <a:noFill/>
        </p:spPr>
        <p:txBody>
          <a:bodyPr wrap="none" rtlCol="0">
            <a:spAutoFit/>
          </a:bodyPr>
          <a:lstStyle/>
          <a:p>
            <a:pPr marL="285750" indent="-285750">
              <a:buFont typeface="Wingdings" panose="05000000000000000000" pitchFamily="2" charset="2"/>
              <a:buChar char="q"/>
            </a:pPr>
            <a:r>
              <a:rPr lang="pt-PT" dirty="0"/>
              <a:t>APPLICATION PROTOCOL</a:t>
            </a:r>
          </a:p>
        </p:txBody>
      </p:sp>
    </p:spTree>
    <p:extLst>
      <p:ext uri="{BB962C8B-B14F-4D97-AF65-F5344CB8AC3E}">
        <p14:creationId xmlns:p14="http://schemas.microsoft.com/office/powerpoint/2010/main" val="688039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tângulo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2" name="Retângulo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nvGrpSpPr>
          <p:cNvPr id="14" name="Grupo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tângulo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6" name="Retângulo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sp>
          <p:nvSpPr>
            <p:cNvPr id="17" name="Retângulo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pt-PT"/>
            </a:p>
          </p:txBody>
        </p:sp>
      </p:grpSp>
      <p:sp>
        <p:nvSpPr>
          <p:cNvPr id="2" name="Título 1">
            <a:extLst>
              <a:ext uri="{FF2B5EF4-FFF2-40B4-BE49-F238E27FC236}">
                <a16:creationId xmlns:a16="http://schemas.microsoft.com/office/drawing/2014/main" id="{0F87E73C-2B1A-4602-BFBE-CFE1E55D9B38}"/>
              </a:ext>
            </a:extLst>
          </p:cNvPr>
          <p:cNvSpPr>
            <a:spLocks noGrp="1"/>
          </p:cNvSpPr>
          <p:nvPr>
            <p:ph type="ctrTitle"/>
          </p:nvPr>
        </p:nvSpPr>
        <p:spPr>
          <a:xfrm>
            <a:off x="8296275" y="2355272"/>
            <a:ext cx="3081576" cy="810715"/>
          </a:xfrm>
        </p:spPr>
        <p:txBody>
          <a:bodyPr rtlCol="0">
            <a:normAutofit/>
          </a:bodyPr>
          <a:lstStyle/>
          <a:p>
            <a:pPr rtl="0"/>
            <a:r>
              <a:rPr lang="en-GB" dirty="0" err="1">
                <a:solidFill>
                  <a:srgbClr val="FFFFFF"/>
                </a:solidFill>
              </a:rPr>
              <a:t>ThANK</a:t>
            </a:r>
            <a:r>
              <a:rPr lang="en-GB" dirty="0">
                <a:solidFill>
                  <a:srgbClr val="FFFFFF"/>
                </a:solidFill>
              </a:rPr>
              <a:t> you</a:t>
            </a:r>
          </a:p>
        </p:txBody>
      </p:sp>
      <p:sp>
        <p:nvSpPr>
          <p:cNvPr id="3" name="Subtítulo 2">
            <a:extLst>
              <a:ext uri="{FF2B5EF4-FFF2-40B4-BE49-F238E27FC236}">
                <a16:creationId xmlns:a16="http://schemas.microsoft.com/office/drawing/2014/main" id="{A9CB511D-EA45-4336-847C-1252667143B5}"/>
              </a:ext>
            </a:extLst>
          </p:cNvPr>
          <p:cNvSpPr>
            <a:spLocks noGrp="1"/>
          </p:cNvSpPr>
          <p:nvPr>
            <p:ph type="subTitle" idx="1"/>
          </p:nvPr>
        </p:nvSpPr>
        <p:spPr>
          <a:xfrm>
            <a:off x="8296275" y="3505095"/>
            <a:ext cx="3081576" cy="2629006"/>
          </a:xfrm>
        </p:spPr>
        <p:txBody>
          <a:bodyPr rtlCol="0">
            <a:normAutofit/>
          </a:bodyPr>
          <a:lstStyle/>
          <a:p>
            <a:pPr rtl="0"/>
            <a:r>
              <a:rPr lang="en-GB" dirty="0" err="1">
                <a:solidFill>
                  <a:schemeClr val="bg2"/>
                </a:solidFill>
              </a:rPr>
              <a:t>I&amp;d</a:t>
            </a:r>
            <a:r>
              <a:rPr lang="en-GB" dirty="0">
                <a:solidFill>
                  <a:schemeClr val="bg2"/>
                </a:solidFill>
              </a:rPr>
              <a:t> MESOSYSTEM</a:t>
            </a:r>
          </a:p>
          <a:p>
            <a:pPr rtl="0"/>
            <a:endParaRPr lang="pt-PT" dirty="0">
              <a:solidFill>
                <a:schemeClr val="bg2"/>
              </a:solidFill>
            </a:endParaRPr>
          </a:p>
          <a:p>
            <a:pPr rtl="0"/>
            <a:endParaRPr lang="pt-PT" dirty="0">
              <a:solidFill>
                <a:schemeClr val="bg2"/>
              </a:solidFill>
            </a:endParaRPr>
          </a:p>
          <a:p>
            <a:pPr rtl="0"/>
            <a:endParaRPr lang="pt-PT" dirty="0">
              <a:solidFill>
                <a:schemeClr val="bg2"/>
              </a:solidFill>
            </a:endParaRPr>
          </a:p>
        </p:txBody>
      </p:sp>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61209200_TF56390039_Win32" id="{773473F0-2D93-44DB-983B-50F05B3A28A8}" vid="{A097F1E3-39DB-4492-A9D8-AC4AE7167181}"/>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57d2f0e-107b-4b0f-b213-f96729a66759">
      <Terms xmlns="http://schemas.microsoft.com/office/infopath/2007/PartnerControls"/>
    </lcf76f155ced4ddcb4097134ff3c332f>
    <TaxCatchAll xmlns="4b498a59-1664-48e5-b912-6f5281e861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428B3F882BCF544AEAD170E52FDFE9A" ma:contentTypeVersion="18" ma:contentTypeDescription="Criar um novo documento." ma:contentTypeScope="" ma:versionID="79a2ca7c192eae46fa7767ebff7854dc">
  <xsd:schema xmlns:xsd="http://www.w3.org/2001/XMLSchema" xmlns:xs="http://www.w3.org/2001/XMLSchema" xmlns:p="http://schemas.microsoft.com/office/2006/metadata/properties" xmlns:ns2="357d2f0e-107b-4b0f-b213-f96729a66759" xmlns:ns3="4b498a59-1664-48e5-b912-6f5281e86189" targetNamespace="http://schemas.microsoft.com/office/2006/metadata/properties" ma:root="true" ma:fieldsID="599dbc5014ae1f11dbe4f8c021809c84" ns2:_="" ns3:_="">
    <xsd:import namespace="357d2f0e-107b-4b0f-b213-f96729a66759"/>
    <xsd:import namespace="4b498a59-1664-48e5-b912-6f5281e8618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TaxCatchAll" minOccurs="0"/>
                <xsd:element ref="ns2:lcf76f155ced4ddcb4097134ff3c332f"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7d2f0e-107b-4b0f-b213-f96729a667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Etiquetas de Imagem" ma:readOnly="false" ma:fieldId="{5cf76f15-5ced-4ddc-b409-7134ff3c332f}" ma:taxonomyMulti="true" ma:sspId="6229c490-5c56-4080-9a59-17f34192a2d5"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498a59-1664-48e5-b912-6f5281e8618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aae53b7-0058-4ec5-8c12-399b08262915}" ma:internalName="TaxCatchAll" ma:showField="CatchAllData" ma:web="4b498a59-1664-48e5-b912-6f5281e8618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hes de 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3E83B5-57DA-4A77-9BCE-C605E6471758}">
  <ds:schemaRefs>
    <ds:schemaRef ds:uri="357d2f0e-107b-4b0f-b213-f96729a66759"/>
    <ds:schemaRef ds:uri="4b498a59-1664-48e5-b912-6f5281e861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B2AF160-A99F-4E24-91A2-26CA5AF89EC5}">
  <ds:schemaRefs>
    <ds:schemaRef ds:uri="357d2f0e-107b-4b0f-b213-f96729a66759"/>
    <ds:schemaRef ds:uri="4b498a59-1664-48e5-b912-6f5281e861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62A98A3-2BA2-40CA-8C7C-2F4B69A177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{82D820AE-6E3F-4F37-9FAA-6797F58166B0}tf56390039_win32</Template>
  <TotalTime>839</TotalTime>
  <Words>1096</Words>
  <Application>Microsoft Office PowerPoint</Application>
  <PresentationFormat>Ecrã Panorâmico</PresentationFormat>
  <Paragraphs>254</Paragraphs>
  <Slides>26</Slides>
  <Notes>25</Notes>
  <HiddenSlides>0</HiddenSlides>
  <MMClips>0</MMClips>
  <ScaleCrop>false</ScaleCrop>
  <HeadingPairs>
    <vt:vector size="6" baseType="variant">
      <vt:variant>
        <vt:lpstr>Tipos de letra usados</vt:lpstr>
      </vt:variant>
      <vt:variant>
        <vt:i4>10</vt:i4>
      </vt:variant>
      <vt:variant>
        <vt:lpstr>Tema</vt:lpstr>
      </vt:variant>
      <vt:variant>
        <vt:i4>1</vt:i4>
      </vt:variant>
      <vt:variant>
        <vt:lpstr>Títulos dos diapositivos</vt:lpstr>
      </vt:variant>
      <vt:variant>
        <vt:i4>26</vt:i4>
      </vt:variant>
    </vt:vector>
  </HeadingPairs>
  <TitlesOfParts>
    <vt:vector size="37" baseType="lpstr">
      <vt:lpstr>BlinkMacSystemFont</vt:lpstr>
      <vt:lpstr>ElsevierGulliver</vt:lpstr>
      <vt:lpstr>Source Sans Pro Web</vt:lpstr>
      <vt:lpstr>Arial</vt:lpstr>
      <vt:lpstr>Calibri</vt:lpstr>
      <vt:lpstr>Courier New</vt:lpstr>
      <vt:lpstr>Gill Sans MT</vt:lpstr>
      <vt:lpstr>open sans</vt:lpstr>
      <vt:lpstr>Wingdings</vt:lpstr>
      <vt:lpstr>Wingdings 2</vt:lpstr>
      <vt:lpstr>Dividendo</vt:lpstr>
      <vt:lpstr>Exosomes</vt:lpstr>
      <vt:lpstr>Exosomes</vt:lpstr>
      <vt:lpstr>Apresentação do PowerPoint</vt:lpstr>
      <vt:lpstr>Apresentação do PowerPoint</vt:lpstr>
      <vt:lpstr>Exosomes </vt:lpstr>
      <vt:lpstr>EXOSOMES</vt:lpstr>
      <vt:lpstr>Exosomes</vt:lpstr>
      <vt:lpstr>EXOSOMES</vt:lpstr>
      <vt:lpstr>EXOSOMES</vt:lpstr>
      <vt:lpstr>EXOSOMES</vt:lpstr>
      <vt:lpstr>EXOSOMES</vt:lpstr>
      <vt:lpstr>Apresentação do PowerPoint</vt:lpstr>
      <vt:lpstr>HAIR CARE EXOSOMES</vt:lpstr>
      <vt:lpstr>HAIR CARE EXOSOMES</vt:lpstr>
      <vt:lpstr>HAIR CARE EXOSOMES</vt:lpstr>
      <vt:lpstr>HAIR CARE EXOSOMES</vt:lpstr>
      <vt:lpstr>Apresentação do PowerPoint</vt:lpstr>
      <vt:lpstr>SKIN CARE EXOSOMES</vt:lpstr>
      <vt:lpstr>SKIN CARE EXOSOMES</vt:lpstr>
      <vt:lpstr>SKIN CARE EXOSOMES</vt:lpstr>
      <vt:lpstr>Apresentação do PowerPoint</vt:lpstr>
      <vt:lpstr>SUMMARY OF MESOSYSTEM EXOSOMES</vt:lpstr>
      <vt:lpstr>SUMMARY OF MESOSYSTEM EXOSOMES</vt:lpstr>
      <vt:lpstr>Apresentação do PowerPoint</vt:lpstr>
      <vt:lpstr>APPLICATION PROTOCOL</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LINHA EXOSSOMAS</dc:title>
  <dc:creator>Javier Fidalgo</dc:creator>
  <cp:lastModifiedBy>Catarina Silva</cp:lastModifiedBy>
  <cp:revision>80</cp:revision>
  <dcterms:created xsi:type="dcterms:W3CDTF">2024-10-28T12:47:57Z</dcterms:created>
  <dcterms:modified xsi:type="dcterms:W3CDTF">2024-11-15T09:32:51Z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0x0101004428B3F882BCF544AEAD170E52FDFE9A</vt:lpwstr>
  </property>
  <property fmtid="{D5CDD505-2E9C-101B-9397-08002B2CF9AE}" pid="3" name="MediaServiceImageTags">
    <vt:lpwstr/>
  </property>
</Properties>
</file>